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8" r:id="rId6"/>
    <p:sldId id="267" r:id="rId7"/>
    <p:sldId id="263" r:id="rId8"/>
    <p:sldId id="270" r:id="rId9"/>
    <p:sldId id="269" r:id="rId10"/>
    <p:sldId id="264" r:id="rId11"/>
    <p:sldId id="273" r:id="rId12"/>
    <p:sldId id="271" r:id="rId13"/>
    <p:sldId id="272" r:id="rId14"/>
    <p:sldId id="274" r:id="rId15"/>
    <p:sldId id="265" r:id="rId16"/>
    <p:sldId id="275" r:id="rId17"/>
    <p:sldId id="266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2E689-35C7-4D1D-A07B-2E69D7966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/>
              <a:t>CUÍDATE  BIEN, VIVE BIEN</a:t>
            </a:r>
          </a:p>
        </p:txBody>
      </p:sp>
      <p:pic>
        <p:nvPicPr>
          <p:cNvPr id="1032" name="Picture 8" descr="Siete hábitos saludables que no te costarán un gran esfuerzo ...">
            <a:extLst>
              <a:ext uri="{FF2B5EF4-FFF2-40B4-BE49-F238E27FC236}">
                <a16:creationId xmlns:a16="http://schemas.microsoft.com/office/drawing/2014/main" id="{0659DBB1-4737-4779-A9EB-62EAECC94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0910" y="934222"/>
            <a:ext cx="6578148" cy="329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B09A576-73D5-41E2-B857-3D1D73121D89}"/>
              </a:ext>
            </a:extLst>
          </p:cNvPr>
          <p:cNvSpPr txBox="1"/>
          <p:nvPr/>
        </p:nvSpPr>
        <p:spPr>
          <a:xfrm>
            <a:off x="1644353" y="5596669"/>
            <a:ext cx="734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CONSEJOS BÁSICOS PARA UN ESTILO DE VIDA SALUDABLE EN CASA </a:t>
            </a:r>
          </a:p>
        </p:txBody>
      </p:sp>
    </p:spTree>
    <p:extLst>
      <p:ext uri="{BB962C8B-B14F-4D97-AF65-F5344CB8AC3E}">
        <p14:creationId xmlns:p14="http://schemas.microsoft.com/office/powerpoint/2010/main" val="825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1EA3DE74-31A6-48AD-8C0A-E33A679B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FFDDEBC-790E-43B4-8282-92702E0A89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53F624CC-585A-4177-8E95-77462EA6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23">
              <a:extLst>
                <a:ext uri="{FF2B5EF4-FFF2-40B4-BE49-F238E27FC236}">
                  <a16:creationId xmlns:a16="http://schemas.microsoft.com/office/drawing/2014/main" id="{B18999F3-4745-477E-B6DA-E5B0BCD53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5">
              <a:extLst>
                <a:ext uri="{FF2B5EF4-FFF2-40B4-BE49-F238E27FC236}">
                  <a16:creationId xmlns:a16="http://schemas.microsoft.com/office/drawing/2014/main" id="{B780C728-EC47-4108-8DC4-B5ACDAD0B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E5535F23-07A0-49FD-BF88-208C0FBEE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Rectangle 27">
              <a:extLst>
                <a:ext uri="{FF2B5EF4-FFF2-40B4-BE49-F238E27FC236}">
                  <a16:creationId xmlns:a16="http://schemas.microsoft.com/office/drawing/2014/main" id="{944D95CD-2ADB-4E41-AFD2-5ED06FD6D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28">
              <a:extLst>
                <a:ext uri="{FF2B5EF4-FFF2-40B4-BE49-F238E27FC236}">
                  <a16:creationId xmlns:a16="http://schemas.microsoft.com/office/drawing/2014/main" id="{36509339-BF07-4ED1-B1DA-74D2D956F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id="{6317DACF-CCA7-442B-B867-2CF567E4B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E917ACA-0CB0-4A07-9594-33E63B91B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21DF86A2-1E2E-48FD-8EF7-F9D6744FA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80077A2-55A3-44E8-8055-AA902B02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740" y="382873"/>
            <a:ext cx="3165212" cy="89058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Gotham-Light"/>
              </a:rPr>
              <a:t>MENOS SAL: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BAE7D61-C468-452B-AD40-2FD6365B4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9203" y="3437504"/>
            <a:ext cx="52761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D8C0890-7680-4FCD-B337-24D18C1B7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44472" y="0"/>
            <a:ext cx="1028115" cy="6858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031BAA83-D8E5-44F8-834E-B233158B0F51}"/>
              </a:ext>
            </a:extLst>
          </p:cNvPr>
          <p:cNvSpPr txBox="1"/>
          <p:nvPr/>
        </p:nvSpPr>
        <p:spPr>
          <a:xfrm>
            <a:off x="1033881" y="1506856"/>
            <a:ext cx="62138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00"/>
                </a:solidFill>
                <a:latin typeface="Gotham-Light"/>
              </a:rPr>
              <a:t>El </a:t>
            </a:r>
            <a:r>
              <a:rPr lang="es-ES" sz="2400" dirty="0">
                <a:solidFill>
                  <a:srgbClr val="000000"/>
                </a:solidFill>
                <a:latin typeface="Gotham-Medium"/>
              </a:rPr>
              <a:t>consumo excesivo </a:t>
            </a:r>
            <a:r>
              <a:rPr lang="es-ES" sz="2400" dirty="0">
                <a:solidFill>
                  <a:srgbClr val="000000"/>
                </a:solidFill>
                <a:latin typeface="Gotham-Light"/>
              </a:rPr>
              <a:t>de sal se relaciona con mayor riesgo de hipertensión arterial, infartos, ictus, cáncer de estómago y mortalidad en general.</a:t>
            </a:r>
          </a:p>
          <a:p>
            <a:r>
              <a:rPr lang="es-ES" sz="2400" b="1" dirty="0">
                <a:solidFill>
                  <a:srgbClr val="000000"/>
                </a:solidFill>
                <a:latin typeface="Gotham-Light"/>
              </a:rPr>
              <a:t>Trucos:</a:t>
            </a:r>
          </a:p>
          <a:p>
            <a:r>
              <a:rPr lang="es-ES" sz="2400" dirty="0">
                <a:latin typeface="Gotham-Light"/>
              </a:rPr>
              <a:t>Evita los alimentos procesados ricos en sal (como por ejemplo: embutidos, conservas, precocinados, etc.).</a:t>
            </a:r>
          </a:p>
          <a:p>
            <a:r>
              <a:rPr lang="es-ES" sz="2400" dirty="0">
                <a:latin typeface="Gotham-Light"/>
              </a:rPr>
              <a:t>Utiliza otras especies, como hierbas aromáticas, zumo de limón, ajo fresco o polvo de ajo o cebolla para condimentar los platos.</a:t>
            </a:r>
          </a:p>
          <a:p>
            <a:r>
              <a:rPr lang="es-ES" sz="2400" dirty="0">
                <a:latin typeface="Gotham-Light"/>
              </a:rPr>
              <a:t>Lee las etiquetas de los envases para saber el contenido en sodio.</a:t>
            </a:r>
          </a:p>
          <a:p>
            <a:br>
              <a:rPr lang="es-ES" dirty="0">
                <a:solidFill>
                  <a:srgbClr val="000000"/>
                </a:solidFill>
                <a:latin typeface="Gotham-Light"/>
              </a:rPr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s-ES" dirty="0"/>
          </a:p>
        </p:txBody>
      </p:sp>
      <p:pic>
        <p:nvPicPr>
          <p:cNvPr id="2050" name="Picture 2" descr="Sal del plato? | Excelencias Gourmet">
            <a:extLst>
              <a:ext uri="{FF2B5EF4-FFF2-40B4-BE49-F238E27FC236}">
                <a16:creationId xmlns:a16="http://schemas.microsoft.com/office/drawing/2014/main" id="{695C3BD3-1353-4F77-B33A-4B6AE0AC1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07" y="3938162"/>
            <a:ext cx="4268844" cy="266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799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s mejores proteínas están en las carnes rojas o blancas?">
            <a:extLst>
              <a:ext uri="{FF2B5EF4-FFF2-40B4-BE49-F238E27FC236}">
                <a16:creationId xmlns:a16="http://schemas.microsoft.com/office/drawing/2014/main" id="{85FFC9E2-5C75-4175-8317-264B9E7025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4" y="1484878"/>
            <a:ext cx="5569675" cy="43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23063A-AC75-4035-BBC2-58BAFD13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9356"/>
            <a:ext cx="8596668" cy="1320800"/>
          </a:xfrm>
        </p:spPr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MENOS CARNES ROJAS: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B1E1178-71A1-4CBF-9BF3-F1A4B5D3A27F}"/>
              </a:ext>
            </a:extLst>
          </p:cNvPr>
          <p:cNvSpPr/>
          <p:nvPr/>
        </p:nvSpPr>
        <p:spPr>
          <a:xfrm>
            <a:off x="5913185" y="1874728"/>
            <a:ext cx="40381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0000"/>
                </a:solidFill>
                <a:latin typeface="Gotham-Light"/>
              </a:rPr>
              <a:t>Consumir carne roja un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máximo de 1 a 2 raciones por semana. </a:t>
            </a:r>
          </a:p>
          <a:p>
            <a:r>
              <a:rPr lang="es-ES" sz="2800" dirty="0">
                <a:solidFill>
                  <a:srgbClr val="000000"/>
                </a:solidFill>
                <a:latin typeface="Gotham-Medium"/>
              </a:rPr>
              <a:t>Mejor sustituirla por carnes blancas. </a:t>
            </a:r>
          </a:p>
          <a:p>
            <a:r>
              <a:rPr lang="es-ES" sz="2800" dirty="0">
                <a:solidFill>
                  <a:srgbClr val="000000"/>
                </a:solidFill>
                <a:latin typeface="Gotham-Medium"/>
              </a:rPr>
              <a:t>El elevado consumo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, se asocia a problemas de salud.</a:t>
            </a:r>
          </a:p>
        </p:txBody>
      </p:sp>
    </p:spTree>
    <p:extLst>
      <p:ext uri="{BB962C8B-B14F-4D97-AF65-F5344CB8AC3E}">
        <p14:creationId xmlns:p14="http://schemas.microsoft.com/office/powerpoint/2010/main" val="176406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630CA-A79C-4F7C-AE9B-999FAA52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63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FF0000"/>
                </a:solidFill>
                <a:latin typeface="Gotham-Light"/>
              </a:rPr>
              <a:t>MENOS AZUCAR Y ALIMENTOS AZUCARADOS: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5114642-9C1C-4FE6-8CBF-04D936731084}"/>
              </a:ext>
            </a:extLst>
          </p:cNvPr>
          <p:cNvSpPr/>
          <p:nvPr/>
        </p:nvSpPr>
        <p:spPr>
          <a:xfrm>
            <a:off x="583096" y="1020417"/>
            <a:ext cx="755373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E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800" dirty="0">
                <a:latin typeface="Gotham-Light"/>
              </a:rPr>
              <a:t>Su ingesta </a:t>
            </a:r>
            <a:r>
              <a:rPr lang="es-ES" sz="2800" dirty="0"/>
              <a:t>i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ncrementa el riesgo de exceso de peso, de caries dental y de padecer problemas de salud crónicos</a:t>
            </a:r>
            <a:endParaRPr lang="es-ES" sz="2800" dirty="0"/>
          </a:p>
        </p:txBody>
      </p:sp>
      <p:pic>
        <p:nvPicPr>
          <p:cNvPr id="3074" name="Picture 2" descr="Azúcar: Mitos y verdades. Blog Ensa Sport - Nutrición">
            <a:extLst>
              <a:ext uri="{FF2B5EF4-FFF2-40B4-BE49-F238E27FC236}">
                <a16:creationId xmlns:a16="http://schemas.microsoft.com/office/drawing/2014/main" id="{4C165BA3-CC31-405A-A7AB-B8BA2388CA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39" y="2955235"/>
            <a:ext cx="6156879" cy="370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13AFE59-2C65-4BFB-B019-4B7420BDCF81}"/>
              </a:ext>
            </a:extLst>
          </p:cNvPr>
          <p:cNvSpPr txBox="1"/>
          <p:nvPr/>
        </p:nvSpPr>
        <p:spPr>
          <a:xfrm>
            <a:off x="6932112" y="2546863"/>
            <a:ext cx="354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Gotham-Light"/>
              </a:rPr>
              <a:t>CANTIDAD DE AZUCAR EN BEBIDAS</a:t>
            </a:r>
          </a:p>
        </p:txBody>
      </p:sp>
      <p:pic>
        <p:nvPicPr>
          <p:cNvPr id="3078" name="Picture 6" descr="Diferencias entre el azúcar refinado y el azúcar natural ...">
            <a:extLst>
              <a:ext uri="{FF2B5EF4-FFF2-40B4-BE49-F238E27FC236}">
                <a16:creationId xmlns:a16="http://schemas.microsoft.com/office/drawing/2014/main" id="{27D21428-2B34-4967-A5B3-12BADDD11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0" y="2955234"/>
            <a:ext cx="5160066" cy="370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88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5B0C1-6708-40F6-841A-710CB7F4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FF0000"/>
                </a:solidFill>
                <a:latin typeface="Gotham-Light"/>
              </a:rPr>
              <a:t>MENOS PRODUCTOS ULTRAPROCESADOS: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00330DA-D7D1-44C4-825F-69A1D9182B3D}"/>
              </a:ext>
            </a:extLst>
          </p:cNvPr>
          <p:cNvSpPr/>
          <p:nvPr/>
        </p:nvSpPr>
        <p:spPr>
          <a:xfrm>
            <a:off x="677332" y="1270000"/>
            <a:ext cx="897025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0000"/>
                </a:solidFill>
                <a:latin typeface="Gotham-Light"/>
              </a:rPr>
              <a:t>Conllevan una elevada aportación de </a:t>
            </a:r>
            <a:r>
              <a:rPr lang="es-ES" sz="2000" dirty="0">
                <a:solidFill>
                  <a:srgbClr val="000000"/>
                </a:solidFill>
                <a:latin typeface="Gotham-Medium"/>
              </a:rPr>
              <a:t>azúcar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, </a:t>
            </a:r>
            <a:r>
              <a:rPr lang="es-ES" sz="2000" dirty="0">
                <a:solidFill>
                  <a:srgbClr val="000000"/>
                </a:solidFill>
                <a:latin typeface="Gotham-Medium"/>
              </a:rPr>
              <a:t>sal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, </a:t>
            </a:r>
            <a:r>
              <a:rPr lang="es-ES" sz="2000" dirty="0">
                <a:solidFill>
                  <a:srgbClr val="000000"/>
                </a:solidFill>
                <a:latin typeface="Gotham-Medium"/>
              </a:rPr>
              <a:t>grasas malsanas 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y otras </a:t>
            </a:r>
            <a:r>
              <a:rPr lang="es-ES" sz="2000" dirty="0">
                <a:solidFill>
                  <a:srgbClr val="000000"/>
                </a:solidFill>
                <a:latin typeface="Gotham-Medium"/>
              </a:rPr>
              <a:t>sustancias y componentes 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poco recomendables. El </a:t>
            </a:r>
            <a:r>
              <a:rPr lang="es-ES" sz="2000" b="1" dirty="0">
                <a:solidFill>
                  <a:srgbClr val="000000"/>
                </a:solidFill>
                <a:latin typeface="Gotham-Light"/>
              </a:rPr>
              <a:t>mejor truco 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en no tenerlos en casa.</a:t>
            </a:r>
            <a:br>
              <a:rPr lang="es-ES" dirty="0"/>
            </a:br>
            <a:endParaRPr lang="es-ES" dirty="0"/>
          </a:p>
        </p:txBody>
      </p:sp>
      <p:pic>
        <p:nvPicPr>
          <p:cNvPr id="4098" name="Picture 2" descr="Cuáles son los alimentos ultraprocesados y cómo están relacionados ...">
            <a:extLst>
              <a:ext uri="{FF2B5EF4-FFF2-40B4-BE49-F238E27FC236}">
                <a16:creationId xmlns:a16="http://schemas.microsoft.com/office/drawing/2014/main" id="{5C621D32-5188-46D3-8EB8-588E547E3E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2" y="2193330"/>
            <a:ext cx="9409044" cy="450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95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0206E-472E-441F-8B09-1F321791E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16" y="609600"/>
            <a:ext cx="5815185" cy="1320800"/>
          </a:xfrm>
        </p:spPr>
        <p:txBody>
          <a:bodyPr>
            <a:normAutofit/>
          </a:bodyPr>
          <a:lstStyle/>
          <a:p>
            <a:r>
              <a:rPr lang="es-ES" sz="7200" b="1" dirty="0"/>
              <a:t>TU ELIGES</a:t>
            </a:r>
          </a:p>
        </p:txBody>
      </p:sp>
      <p:pic>
        <p:nvPicPr>
          <p:cNvPr id="4" name="Picture 4" descr="Miembro de Herbalife Independiente | LOS ALIMENTOS ULTRAPROCESADOS">
            <a:extLst>
              <a:ext uri="{FF2B5EF4-FFF2-40B4-BE49-F238E27FC236}">
                <a16:creationId xmlns:a16="http://schemas.microsoft.com/office/drawing/2014/main" id="{419C843C-BADA-4C43-8CA3-63FC083987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3" y="2160588"/>
            <a:ext cx="9687339" cy="43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720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99323D-2C6F-499E-96BD-A01D40BF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9879" y="715617"/>
            <a:ext cx="5791198" cy="6042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Gotham-Medium"/>
              </a:rPr>
              <a:t>¿QUÉ HACER EN LA CUARENTENA?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Gotham-Medium"/>
              </a:rPr>
              <a:t>La OMS</a:t>
            </a:r>
            <a:r>
              <a:rPr lang="es-ES" sz="2000" dirty="0">
                <a:solidFill>
                  <a:schemeClr val="tx1"/>
                </a:solidFill>
                <a:latin typeface="Gotham-Medium"/>
              </a:rPr>
              <a:t> recomienda </a:t>
            </a:r>
            <a:r>
              <a:rPr lang="es-ES" sz="2000" b="1" dirty="0">
                <a:solidFill>
                  <a:schemeClr val="tx1"/>
                </a:solidFill>
                <a:latin typeface="Gotham-Medium"/>
              </a:rPr>
              <a:t>30 minutos </a:t>
            </a:r>
            <a:r>
              <a:rPr lang="es-ES" sz="2000" dirty="0">
                <a:solidFill>
                  <a:schemeClr val="tx1"/>
                </a:solidFill>
                <a:latin typeface="Gotham-Medium"/>
              </a:rPr>
              <a:t>de actividad física moderada como mínimo </a:t>
            </a:r>
            <a:r>
              <a:rPr lang="es-ES" sz="2000" b="1" dirty="0">
                <a:solidFill>
                  <a:schemeClr val="tx1"/>
                </a:solidFill>
                <a:latin typeface="Gotham-Medium"/>
              </a:rPr>
              <a:t>5 días a la semana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Gotham-Medium"/>
              </a:rPr>
              <a:t>Realiza pausas activas</a:t>
            </a:r>
            <a:br>
              <a:rPr lang="es-ES" sz="2000" dirty="0">
                <a:solidFill>
                  <a:srgbClr val="000000"/>
                </a:solidFill>
                <a:latin typeface="Gotham-Medium"/>
              </a:rPr>
            </a:br>
            <a:r>
              <a:rPr lang="es-ES" sz="2000" dirty="0">
                <a:solidFill>
                  <a:srgbClr val="000000"/>
                </a:solidFill>
                <a:latin typeface="Gotham-Light"/>
              </a:rPr>
              <a:t>Cada hora que estés sentado realiza una </a:t>
            </a:r>
            <a:r>
              <a:rPr lang="es-ES" sz="2000" b="1" dirty="0">
                <a:solidFill>
                  <a:srgbClr val="000000"/>
                </a:solidFill>
                <a:latin typeface="Gotham-Light"/>
              </a:rPr>
              <a:t>pausa</a:t>
            </a:r>
            <a:br>
              <a:rPr lang="es-ES" sz="2000" b="1" dirty="0">
                <a:solidFill>
                  <a:srgbClr val="000000"/>
                </a:solidFill>
                <a:latin typeface="Gotham-Light"/>
              </a:rPr>
            </a:br>
            <a:r>
              <a:rPr lang="es-ES" sz="2000" b="1" dirty="0">
                <a:solidFill>
                  <a:srgbClr val="000000"/>
                </a:solidFill>
                <a:latin typeface="Gotham-Light"/>
              </a:rPr>
              <a:t>activa </a:t>
            </a:r>
            <a:r>
              <a:rPr lang="es-ES" sz="2000" dirty="0">
                <a:solidFill>
                  <a:srgbClr val="000000"/>
                </a:solidFill>
                <a:latin typeface="Gotham-Light"/>
              </a:rPr>
              <a:t>de al menos 2 minutos: levantarte y andar, hacer estiramientos, hacer unas abdominales, saltar, etc. Puedes poner una alarma en el móvil. </a:t>
            </a:r>
          </a:p>
          <a:p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EE6978-8B6A-4CA8-B313-BA59D2C1C0A6}"/>
              </a:ext>
            </a:extLst>
          </p:cNvPr>
          <p:cNvSpPr txBox="1"/>
          <p:nvPr/>
        </p:nvSpPr>
        <p:spPr>
          <a:xfrm>
            <a:off x="614777" y="715617"/>
            <a:ext cx="2875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accent1">
                    <a:lumMod val="75000"/>
                  </a:schemeClr>
                </a:solidFill>
                <a:latin typeface="Gotham-Light"/>
              </a:rPr>
              <a:t>ACTIVIDAD FÍSICA</a:t>
            </a:r>
          </a:p>
        </p:txBody>
      </p:sp>
      <p:pic>
        <p:nvPicPr>
          <p:cNvPr id="5122" name="Picture 2" descr="Covid19: ejercicios para hacer en casa | Consumer">
            <a:extLst>
              <a:ext uri="{FF2B5EF4-FFF2-40B4-BE49-F238E27FC236}">
                <a16:creationId xmlns:a16="http://schemas.microsoft.com/office/drawing/2014/main" id="{F78889E1-3486-41F6-988A-4A9050CBF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657" y="3763617"/>
            <a:ext cx="6023734" cy="27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comendaciones y beneficios de la actividad física | iMagazine ...">
            <a:extLst>
              <a:ext uri="{FF2B5EF4-FFF2-40B4-BE49-F238E27FC236}">
                <a16:creationId xmlns:a16="http://schemas.microsoft.com/office/drawing/2014/main" id="{6760BC9C-CF5B-4B4A-819D-99B3FE5A8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77" y="2623930"/>
            <a:ext cx="2875722" cy="389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5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0EA92B-0437-4B38-8647-47324DFB5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8748" y="278781"/>
            <a:ext cx="5777947" cy="3882402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s-ES" sz="2400" b="1" dirty="0">
                <a:solidFill>
                  <a:srgbClr val="90C226">
                    <a:lumMod val="75000"/>
                  </a:srgbClr>
                </a:solidFill>
                <a:latin typeface="Gotham-Medium"/>
              </a:rPr>
              <a:t>Realiza una actividad que te guste</a:t>
            </a:r>
            <a:br>
              <a:rPr lang="es-ES" sz="2400" b="1" dirty="0">
                <a:solidFill>
                  <a:srgbClr val="90C226">
                    <a:lumMod val="75000"/>
                  </a:srgbClr>
                </a:solidFill>
                <a:latin typeface="Gotham-Medium"/>
              </a:rPr>
            </a:br>
            <a:r>
              <a:rPr lang="es-ES" sz="2400" b="1" dirty="0">
                <a:solidFill>
                  <a:srgbClr val="90C226">
                    <a:lumMod val="75000"/>
                  </a:srgbClr>
                </a:solidFill>
                <a:latin typeface="Gotham-Medium"/>
              </a:rPr>
              <a:t>(de la que disfrutes)</a:t>
            </a:r>
            <a:br>
              <a:rPr lang="es-ES" sz="2400" b="1" dirty="0">
                <a:solidFill>
                  <a:srgbClr val="90C226">
                    <a:lumMod val="75000"/>
                  </a:srgbClr>
                </a:solidFill>
                <a:latin typeface="Gotham-Medium"/>
              </a:rPr>
            </a:br>
            <a:r>
              <a:rPr lang="es-ES" sz="2400" dirty="0">
                <a:solidFill>
                  <a:srgbClr val="000000"/>
                </a:solidFill>
                <a:latin typeface="Gotham-Light"/>
              </a:rPr>
              <a:t>Ser una persona activa es mucho más fácil</a:t>
            </a:r>
            <a:br>
              <a:rPr lang="es-ES" sz="2400" dirty="0">
                <a:solidFill>
                  <a:srgbClr val="000000"/>
                </a:solidFill>
                <a:latin typeface="Gotham-Light"/>
              </a:rPr>
            </a:br>
            <a:r>
              <a:rPr lang="es-ES" sz="2400" dirty="0">
                <a:solidFill>
                  <a:srgbClr val="000000"/>
                </a:solidFill>
                <a:latin typeface="Gotham-Light"/>
              </a:rPr>
              <a:t>cuando se encuentra un tipo de actividad de la que realmente se disfruta.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s-ES" sz="2400" dirty="0">
                <a:solidFill>
                  <a:srgbClr val="000000"/>
                </a:solidFill>
                <a:latin typeface="Gotham-Light"/>
              </a:rPr>
              <a:t> </a:t>
            </a:r>
            <a:r>
              <a:rPr lang="es-ES" sz="2400" b="1" dirty="0">
                <a:solidFill>
                  <a:srgbClr val="000000"/>
                </a:solidFill>
                <a:latin typeface="Gotham-Light"/>
              </a:rPr>
              <a:t>¿Qué te gusta hacer?</a:t>
            </a:r>
            <a:br>
              <a:rPr lang="es-ES" sz="2400" b="1" dirty="0">
                <a:solidFill>
                  <a:srgbClr val="000000"/>
                </a:solidFill>
                <a:latin typeface="Gotham-Light"/>
              </a:rPr>
            </a:br>
            <a:r>
              <a:rPr lang="es-ES" sz="2400" dirty="0">
                <a:solidFill>
                  <a:srgbClr val="000000"/>
                </a:solidFill>
                <a:latin typeface="Gotham-Light"/>
              </a:rPr>
              <a:t>Ejercicios de fuerza, bailar, practicar, hacer yoga, hacer pilates... Hay multitud de propuestas en la red</a:t>
            </a:r>
            <a:br>
              <a:rPr lang="es-ES" sz="2400" dirty="0">
                <a:solidFill>
                  <a:srgbClr val="000000"/>
                </a:solidFill>
                <a:latin typeface="Gotham-Light"/>
              </a:rPr>
            </a:br>
            <a:r>
              <a:rPr lang="es-ES" sz="2400" dirty="0">
                <a:solidFill>
                  <a:srgbClr val="000000"/>
                </a:solidFill>
                <a:latin typeface="Gotham-Light"/>
              </a:rPr>
              <a:t>Prueba algo distinto y encuentra aquello que te motive.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s-ES" sz="2400" b="1" dirty="0">
                <a:solidFill>
                  <a:srgbClr val="90C226">
                    <a:lumMod val="75000"/>
                  </a:srgbClr>
                </a:solidFill>
                <a:latin typeface="Gotham-Light"/>
              </a:rPr>
              <a:t>Trabajo aeróbico y de fuerza</a:t>
            </a:r>
            <a:r>
              <a:rPr lang="es-ES" sz="2400" dirty="0">
                <a:solidFill>
                  <a:srgbClr val="90C226">
                    <a:lumMod val="75000"/>
                  </a:srgbClr>
                </a:solidFill>
                <a:latin typeface="Gotham-Light"/>
              </a:rPr>
              <a:t>. </a:t>
            </a:r>
            <a:r>
              <a:rPr lang="es-ES" sz="2400" b="1" dirty="0">
                <a:solidFill>
                  <a:prstClr val="black"/>
                </a:solidFill>
                <a:latin typeface="Gotham-Light"/>
              </a:rPr>
              <a:t>Combina</a:t>
            </a:r>
            <a:r>
              <a:rPr lang="es-ES" sz="2400" dirty="0">
                <a:solidFill>
                  <a:prstClr val="black"/>
                </a:solidFill>
                <a:latin typeface="Gotham-Light"/>
              </a:rPr>
              <a:t> diferentes tipos de ejercicios, realizando </a:t>
            </a:r>
            <a:r>
              <a:rPr lang="es-ES" sz="2400" b="1" dirty="0">
                <a:solidFill>
                  <a:prstClr val="black"/>
                </a:solidFill>
                <a:latin typeface="Gotham-Light"/>
              </a:rPr>
              <a:t>ejercicios de fuerza </a:t>
            </a:r>
            <a:r>
              <a:rPr lang="es-ES" sz="2400" dirty="0">
                <a:solidFill>
                  <a:prstClr val="black"/>
                </a:solidFill>
                <a:latin typeface="Gotham-Light"/>
              </a:rPr>
              <a:t>al menos dos días a la semana y combinándolos con </a:t>
            </a:r>
            <a:r>
              <a:rPr lang="es-ES" sz="2400" b="1" dirty="0">
                <a:solidFill>
                  <a:prstClr val="black"/>
                </a:solidFill>
                <a:latin typeface="Gotham-Light"/>
              </a:rPr>
              <a:t>ejercicios de tipo aeróbico.</a:t>
            </a:r>
            <a:endParaRPr lang="es-ES" sz="2400" dirty="0">
              <a:solidFill>
                <a:prstClr val="black"/>
              </a:solidFill>
            </a:endParaRPr>
          </a:p>
          <a:p>
            <a:pPr lvl="0">
              <a:buClr>
                <a:srgbClr val="90C226"/>
              </a:buClr>
            </a:pPr>
            <a:r>
              <a:rPr lang="es-ES" sz="2400" b="1" dirty="0">
                <a:solidFill>
                  <a:srgbClr val="90C226">
                    <a:lumMod val="75000"/>
                  </a:srgbClr>
                </a:solidFill>
              </a:rPr>
              <a:t>¡¡¡MUÉVETE, SE ACTIVO!!!!</a:t>
            </a:r>
            <a:endParaRPr lang="es-ES" sz="2400" dirty="0"/>
          </a:p>
        </p:txBody>
      </p:sp>
      <p:pic>
        <p:nvPicPr>
          <p:cNvPr id="5" name="Picture 2" descr="Introducción y principios de la actividad física - Fundación Vivosano">
            <a:extLst>
              <a:ext uri="{FF2B5EF4-FFF2-40B4-BE49-F238E27FC236}">
                <a16:creationId xmlns:a16="http://schemas.microsoft.com/office/drawing/2014/main" id="{AAA361E9-CD67-4F06-BC09-5D0E4C2B850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4" y="3642009"/>
            <a:ext cx="4183062" cy="304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ómo adaptarnos al boom de la actividad física en casa?">
            <a:extLst>
              <a:ext uri="{FF2B5EF4-FFF2-40B4-BE49-F238E27FC236}">
                <a16:creationId xmlns:a16="http://schemas.microsoft.com/office/drawing/2014/main" id="{6D30AF70-5EA7-45D9-9FC9-C392AF8B3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4" y="437321"/>
            <a:ext cx="4183062" cy="299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593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B0485C-6CEC-4B35-95C7-3DB81C20B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9560" y="470452"/>
            <a:ext cx="6227049" cy="5658678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es-E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Gotham-Light"/>
                <a:ea typeface="Calibri" panose="020F0502020204030204" pitchFamily="34" charset="0"/>
              </a:rPr>
              <a:t>El sueño y el descanso nos reponen </a:t>
            </a:r>
            <a:r>
              <a:rPr lang="es-E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Gotham-Light"/>
                <a:ea typeface="Calibri" panose="020F0502020204030204" pitchFamily="34" charset="0"/>
              </a:rPr>
              <a:t>física y mentalmente, recargan nuestra energía, previenen enfermedades y evita situaciones de estrés, ansiedad o angustia que pueden darse en la situación actual. Dormir es fundamental para la mente. La privación de sueño dificulta el aprendizaje y la realización de tareas.</a:t>
            </a:r>
            <a:endParaRPr lang="es-ES" sz="2800" b="1" dirty="0">
              <a:solidFill>
                <a:srgbClr val="333333"/>
              </a:solidFill>
              <a:latin typeface="Gotham-Light"/>
            </a:endParaRPr>
          </a:p>
          <a:p>
            <a:r>
              <a:rPr lang="es-ES" sz="2800" b="1" dirty="0">
                <a:solidFill>
                  <a:srgbClr val="333333"/>
                </a:solidFill>
                <a:latin typeface="Gotham-Light"/>
              </a:rPr>
              <a:t>Respeta los momentos de descanso</a:t>
            </a:r>
            <a:r>
              <a:rPr lang="es-ES" sz="2800" dirty="0">
                <a:solidFill>
                  <a:srgbClr val="333333"/>
                </a:solidFill>
                <a:latin typeface="Gotham-Light"/>
              </a:rPr>
              <a:t>. Dormir bien es fundamental para mantener un buen estado de ánimo. </a:t>
            </a:r>
          </a:p>
          <a:p>
            <a:endParaRPr lang="es-ES" dirty="0">
              <a:solidFill>
                <a:srgbClr val="333333"/>
              </a:solidFill>
              <a:latin typeface="Roboto"/>
            </a:endParaRP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CFD2EAB-D0C9-4F90-A6CE-AE27648F0B0F}"/>
              </a:ext>
            </a:extLst>
          </p:cNvPr>
          <p:cNvSpPr txBox="1"/>
          <p:nvPr/>
        </p:nvSpPr>
        <p:spPr>
          <a:xfrm>
            <a:off x="745068" y="470452"/>
            <a:ext cx="3405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accent1">
                    <a:lumMod val="75000"/>
                  </a:schemeClr>
                </a:solidFill>
              </a:rPr>
              <a:t>SUEÑO Y DESCANSO</a:t>
            </a:r>
          </a:p>
        </p:txBody>
      </p:sp>
      <p:pic>
        <p:nvPicPr>
          <p:cNvPr id="8194" name="Picture 2" descr="Nuestro misterioso aliado: el sueño — Psico-K">
            <a:extLst>
              <a:ext uri="{FF2B5EF4-FFF2-40B4-BE49-F238E27FC236}">
                <a16:creationId xmlns:a16="http://schemas.microsoft.com/office/drawing/2014/main" id="{4B7D3135-DA79-4F3F-A23E-AEAE45F07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485403"/>
            <a:ext cx="2800350" cy="301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157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5B233-4D63-4AAE-B9C5-4187E62F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SUEÑO Y DESCANSO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4091E-896D-407D-B7A6-55793C7D9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8713"/>
            <a:ext cx="5418666" cy="5208104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rgbClr val="333333"/>
                </a:solidFill>
                <a:latin typeface="Gotham-Light"/>
              </a:rPr>
              <a:t>No trates de matar el aburrimiento con sueño, </a:t>
            </a:r>
            <a:r>
              <a:rPr lang="es-ES" sz="2000" b="1" dirty="0">
                <a:solidFill>
                  <a:srgbClr val="333333"/>
                </a:solidFill>
                <a:latin typeface="Gotham-Light"/>
              </a:rPr>
              <a:t>evita las siestas excesivamente largas que alteran los ciclos circadianos</a:t>
            </a:r>
            <a:r>
              <a:rPr lang="es-ES" sz="2000" dirty="0">
                <a:solidFill>
                  <a:srgbClr val="333333"/>
                </a:solidFill>
                <a:latin typeface="Gotham-Light"/>
              </a:rPr>
              <a:t>, mantente activo durante todo el día y procura que te dé el sol, aunque sea por la ventana. Eso te ayudará a dormir mejor por las noches</a:t>
            </a:r>
            <a:r>
              <a:rPr lang="es-ES" sz="2000" dirty="0">
                <a:solidFill>
                  <a:srgbClr val="333333"/>
                </a:solidFill>
                <a:latin typeface="Roboto"/>
              </a:rPr>
              <a:t>.</a:t>
            </a:r>
          </a:p>
          <a:p>
            <a:pPr lvl="0"/>
            <a:r>
              <a:rPr lang="es-ES" sz="2000" b="1" dirty="0">
                <a:latin typeface="Gotham-Light"/>
              </a:rPr>
              <a:t>Cenar a una hora temprana</a:t>
            </a:r>
            <a:r>
              <a:rPr lang="es-ES" sz="2000" dirty="0">
                <a:latin typeface="Gotham-Light"/>
              </a:rPr>
              <a:t>, y que sea una cena ligera, para favorecer la digestión antes de acostarnos. </a:t>
            </a:r>
          </a:p>
          <a:p>
            <a:pPr lvl="0"/>
            <a:r>
              <a:rPr lang="es-ES" sz="2000" b="1" dirty="0">
                <a:latin typeface="Gotham-Light"/>
              </a:rPr>
              <a:t>Evitar el uso de ordenadores, móviles, </a:t>
            </a:r>
            <a:r>
              <a:rPr lang="es-ES" sz="2000" b="1" dirty="0" err="1">
                <a:latin typeface="Gotham-Light"/>
              </a:rPr>
              <a:t>tablets</a:t>
            </a:r>
            <a:r>
              <a:rPr lang="es-ES" sz="2000" b="1" dirty="0">
                <a:latin typeface="Gotham-Light"/>
              </a:rPr>
              <a:t> </a:t>
            </a:r>
            <a:r>
              <a:rPr lang="es-ES" sz="2000" dirty="0">
                <a:latin typeface="Gotham-Light"/>
              </a:rPr>
              <a:t>o cualquier otro dispositivo electrónico </a:t>
            </a:r>
            <a:r>
              <a:rPr lang="es-ES" sz="2000" b="1" dirty="0">
                <a:latin typeface="Gotham-Light"/>
              </a:rPr>
              <a:t>antes de dormir</a:t>
            </a:r>
            <a:r>
              <a:rPr lang="es-ES" sz="2000" dirty="0">
                <a:latin typeface="Gotham-Light"/>
              </a:rPr>
              <a:t>, pues la luz que emiten estos dispositivos impiden conciliar el sueño.</a:t>
            </a:r>
          </a:p>
          <a:p>
            <a:endParaRPr lang="es-ES" dirty="0"/>
          </a:p>
        </p:txBody>
      </p:sp>
      <p:pic>
        <p:nvPicPr>
          <p:cNvPr id="8194" name="Picture 2" descr="Imágenes, fotos de stock y vectores sobre No Tablets | Shutterstock">
            <a:extLst>
              <a:ext uri="{FF2B5EF4-FFF2-40B4-BE49-F238E27FC236}">
                <a16:creationId xmlns:a16="http://schemas.microsoft.com/office/drawing/2014/main" id="{364C6370-EB8C-445B-A8C5-288979C84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83" y="4287492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TDAH y problemas del sueño | Consejos para ayudar a los niños con ...">
            <a:extLst>
              <a:ext uri="{FF2B5EF4-FFF2-40B4-BE49-F238E27FC236}">
                <a16:creationId xmlns:a16="http://schemas.microsoft.com/office/drawing/2014/main" id="{9B81163B-F47D-4175-A8E2-1683A791E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578" y="2514186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ábitos para conseguir un buen sueño">
            <a:extLst>
              <a:ext uri="{FF2B5EF4-FFF2-40B4-BE49-F238E27FC236}">
                <a16:creationId xmlns:a16="http://schemas.microsoft.com/office/drawing/2014/main" id="{5429345B-F039-439F-8691-5B6A09903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578" y="49323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0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FF60B97-5EB1-411D-9287-82F79E225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74D93F-5BDC-4ACB-A8CA-7E9816511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928BCD-A664-442D-ABA1-C3CFBED99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A984793-63CC-45CB-A884-996FAAC233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2F0C28C5-1A58-4CFD-AE80-A035DCD73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5D7054E-4DD9-45B4-9774-43146D6C7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82025D2-80F5-4523-8D68-3831F8711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C890E5E-6997-4B43-8F03-33C4CA22B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A8F61413-378E-434E-BB32-C83A8B826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2FCA4F9-826F-46CC-97AA-E951F199A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96E65488-263B-49DE-A257-2F1775214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378BE41-13C8-47E9-870F-876EFB987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225" y="609600"/>
            <a:ext cx="5114776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b="1" dirty="0"/>
              <a:t>HÁBITOS SALUDABLES</a:t>
            </a:r>
          </a:p>
        </p:txBody>
      </p:sp>
      <p:pic>
        <p:nvPicPr>
          <p:cNvPr id="6" name="Imagen 5" descr="Imagen que contiene alimentos, fruta&#10;&#10;Descripción generada automáticamente">
            <a:extLst>
              <a:ext uri="{FF2B5EF4-FFF2-40B4-BE49-F238E27FC236}">
                <a16:creationId xmlns:a16="http://schemas.microsoft.com/office/drawing/2014/main" id="{F81912BF-63AC-4943-8374-DCFFB0FD28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3" b="13369"/>
          <a:stretch/>
        </p:blipFill>
        <p:spPr>
          <a:xfrm>
            <a:off x="509136" y="10"/>
            <a:ext cx="3517876" cy="2282808"/>
          </a:xfrm>
          <a:custGeom>
            <a:avLst/>
            <a:gdLst/>
            <a:ahLst/>
            <a:cxnLst/>
            <a:rect l="l" t="t" r="r" b="b"/>
            <a:pathLst>
              <a:path w="3517876" h="2282818">
                <a:moveTo>
                  <a:pt x="339471" y="0"/>
                </a:moveTo>
                <a:lnTo>
                  <a:pt x="3517876" y="0"/>
                </a:lnTo>
                <a:lnTo>
                  <a:pt x="3471247" y="312174"/>
                </a:lnTo>
                <a:lnTo>
                  <a:pt x="3471133" y="312174"/>
                </a:lnTo>
                <a:lnTo>
                  <a:pt x="3176778" y="2282818"/>
                </a:lnTo>
                <a:lnTo>
                  <a:pt x="0" y="2282818"/>
                </a:lnTo>
                <a:close/>
              </a:path>
            </a:pathLst>
          </a:custGeom>
        </p:spPr>
      </p:pic>
      <p:pic>
        <p:nvPicPr>
          <p:cNvPr id="4" name="Picture 2" descr="Por qué es tan importante que tu familia y vos hagan ejercicio ...">
            <a:extLst>
              <a:ext uri="{FF2B5EF4-FFF2-40B4-BE49-F238E27FC236}">
                <a16:creationId xmlns:a16="http://schemas.microsoft.com/office/drawing/2014/main" id="{BD54C41F-0644-4556-86F3-7A476D893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" r="-1" b="-1"/>
          <a:stretch/>
        </p:blipFill>
        <p:spPr bwMode="auto">
          <a:xfrm>
            <a:off x="169666" y="2289183"/>
            <a:ext cx="3514822" cy="2273270"/>
          </a:xfrm>
          <a:custGeom>
            <a:avLst/>
            <a:gdLst/>
            <a:ahLst/>
            <a:cxnLst/>
            <a:rect l="l" t="t" r="r" b="b"/>
            <a:pathLst>
              <a:path w="3514822" h="2273270">
                <a:moveTo>
                  <a:pt x="338051" y="0"/>
                </a:moveTo>
                <a:lnTo>
                  <a:pt x="3514822" y="0"/>
                </a:lnTo>
                <a:lnTo>
                  <a:pt x="3175264" y="2273270"/>
                </a:lnTo>
                <a:lnTo>
                  <a:pt x="0" y="22732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Guía para conciliar el sueño: ¿es eficaz contar ovejas?">
            <a:extLst>
              <a:ext uri="{FF2B5EF4-FFF2-40B4-BE49-F238E27FC236}">
                <a16:creationId xmlns:a16="http://schemas.microsoft.com/office/drawing/2014/main" id="{8F9205E3-6DC9-4FBF-B364-620F7F1D9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914"/>
          <a:stretch/>
        </p:blipFill>
        <p:spPr bwMode="auto">
          <a:xfrm>
            <a:off x="-10633" y="4565636"/>
            <a:ext cx="3355563" cy="2292364"/>
          </a:xfrm>
          <a:custGeom>
            <a:avLst/>
            <a:gdLst/>
            <a:ahLst/>
            <a:cxnLst/>
            <a:rect l="l" t="t" r="r" b="b"/>
            <a:pathLst>
              <a:path w="3355563" h="2292364">
                <a:moveTo>
                  <a:pt x="180299" y="0"/>
                </a:moveTo>
                <a:lnTo>
                  <a:pt x="3355563" y="0"/>
                </a:lnTo>
                <a:lnTo>
                  <a:pt x="3013153" y="2292364"/>
                </a:lnTo>
                <a:lnTo>
                  <a:pt x="0" y="2292364"/>
                </a:lnTo>
                <a:lnTo>
                  <a:pt x="0" y="12124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Isosceles Triangle 30">
            <a:extLst>
              <a:ext uri="{FF2B5EF4-FFF2-40B4-BE49-F238E27FC236}">
                <a16:creationId xmlns:a16="http://schemas.microsoft.com/office/drawing/2014/main" id="{FD076C4F-CB47-4A2D-95A1-9D5E3C2B7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63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AF915B-5344-46DC-8097-7DAF06277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232" y="2282818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0B738F4-B505-468D-996C-FEC3D1CA10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2696" y="4565636"/>
            <a:ext cx="3206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30">
            <a:extLst>
              <a:ext uri="{FF2B5EF4-FFF2-40B4-BE49-F238E27FC236}">
                <a16:creationId xmlns:a16="http://schemas.microsoft.com/office/drawing/2014/main" id="{6F953D60-C1AF-4BFA-9B22-BFE8F0BA1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7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904831-7DCA-4B1F-AA82-4AAEFEFB3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2304" y="1663148"/>
            <a:ext cx="5114776" cy="4585252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SALUD: 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ausencia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cualquier tipo de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enfermedad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nuestro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organismo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l">
              <a:lnSpc>
                <a:spcPct val="90000"/>
              </a:lnSpc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Cuando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hablamos de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estilos de vida saludables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nos estamos refiriendo a una serie de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hábitos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debemos incorporar en nuestra vida cotidiana y que nos permiten mantener un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adecuado estado físico y mental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l">
              <a:lnSpc>
                <a:spcPct val="90000"/>
              </a:lnSpc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ALIMENTACIÓN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ACTIVIDAD FÍSICA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Y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SUEÑO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Tres hábitos fundamentales en estos días y cuyo equilibrio nos ayudará a mantener nuestra salud en buen estado.</a:t>
            </a:r>
          </a:p>
          <a:p>
            <a:pPr algn="l">
              <a:lnSpc>
                <a:spcPct val="90000"/>
              </a:lnSpc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equeños cambios para comer mejor', una guía gratuita con buenos ...">
            <a:extLst>
              <a:ext uri="{FF2B5EF4-FFF2-40B4-BE49-F238E27FC236}">
                <a16:creationId xmlns:a16="http://schemas.microsoft.com/office/drawing/2014/main" id="{4CF9E17C-1068-4924-8421-169425549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110" y="2067927"/>
            <a:ext cx="9196272" cy="445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2" name="Isosceles Triangle 141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6" name="Isosceles Triangle 145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" name="Isosceles Triangle 146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3379DD7-F5AE-4136-A0F5-89170583A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90" y="339455"/>
            <a:ext cx="8653993" cy="10950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 b="1" dirty="0"/>
              <a:t>PEQUEÑOS CAMBIOS PARA COMER MEJOR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19AB13D-2C55-4544-B283-B75FF01B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20" y="1239807"/>
            <a:ext cx="7447721" cy="728869"/>
          </a:xfrm>
        </p:spPr>
        <p:txBody>
          <a:bodyPr>
            <a:normAutofit fontScale="70000" lnSpcReduction="2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sz="4000" dirty="0">
                <a:solidFill>
                  <a:schemeClr val="accent1">
                    <a:lumMod val="75000"/>
                  </a:schemeClr>
                </a:solidFill>
              </a:rPr>
              <a:t>Recuperar nuestra dieta mediterránea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707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La zona del sur de España, donde menos frutas y hortalizas se ...">
            <a:extLst>
              <a:ext uri="{FF2B5EF4-FFF2-40B4-BE49-F238E27FC236}">
                <a16:creationId xmlns:a16="http://schemas.microsoft.com/office/drawing/2014/main" id="{566151AA-994A-48E1-8D94-F0CBF6391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952" y="1909969"/>
            <a:ext cx="4322718" cy="32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61A7BCE-1690-4262-8BBA-CE8AB6899E6A}"/>
              </a:ext>
            </a:extLst>
          </p:cNvPr>
          <p:cNvSpPr txBox="1"/>
          <p:nvPr/>
        </p:nvSpPr>
        <p:spPr>
          <a:xfrm>
            <a:off x="783351" y="781854"/>
            <a:ext cx="6595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70C0"/>
                </a:solidFill>
                <a:latin typeface="Gotham-Light"/>
              </a:rPr>
              <a:t>MÁS FRUTAS Y HORTALIZAS</a:t>
            </a: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Gotham-Light"/>
              </a:rPr>
              <a:t>:</a:t>
            </a:r>
            <a:endParaRPr lang="es-E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A5186-09E8-4152-BD7C-5F1B8E2B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51" y="1909969"/>
            <a:ext cx="6346319" cy="4848641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Gotham-Light"/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Incluye, como mínimo</a:t>
            </a:r>
            <a:r>
              <a:rPr lang="es-ES" sz="2800" b="1" dirty="0">
                <a:solidFill>
                  <a:srgbClr val="000000"/>
                </a:solidFill>
                <a:latin typeface="Gotham-Light"/>
              </a:rPr>
              <a:t>, 5 raciones al día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(3 de frutas y 2 de hortalizas).</a:t>
            </a:r>
          </a:p>
          <a:p>
            <a:r>
              <a:rPr lang="es-ES" sz="2800" b="1" dirty="0">
                <a:solidFill>
                  <a:srgbClr val="000000"/>
                </a:solidFill>
                <a:latin typeface="Gotham-Light"/>
              </a:rPr>
              <a:t>Trucos: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 - Ten un bol de fruta fresca en la mesa. - Guarda la fruta cortada en la nevera, 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para comerla más tarde. - Añade frutas a las ensaladas (manzana, naranja, uvas, sandía,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etc.).</a:t>
            </a:r>
            <a:br>
              <a:rPr lang="es-ES" sz="2800" dirty="0">
                <a:latin typeface="Gotham-Light"/>
              </a:rPr>
            </a:br>
            <a:endParaRPr lang="es-ES" sz="2800" dirty="0">
              <a:latin typeface="Gotham-Light"/>
            </a:endParaRPr>
          </a:p>
        </p:txBody>
      </p:sp>
    </p:spTree>
    <p:extLst>
      <p:ext uri="{BB962C8B-B14F-4D97-AF65-F5344CB8AC3E}">
        <p14:creationId xmlns:p14="http://schemas.microsoft.com/office/powerpoint/2010/main" val="404860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452EB-FBE5-45BE-86F9-00D364C6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0070C0"/>
                </a:solidFill>
                <a:latin typeface="Gotham-Light"/>
              </a:rPr>
              <a:t>MÁS FRUTOS SECOS:</a:t>
            </a:r>
            <a:br>
              <a:rPr lang="es-ES" dirty="0"/>
            </a:b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FC9256-D04B-4359-A20E-C20F41AE0C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4" y="1610553"/>
            <a:ext cx="7540487" cy="449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0000"/>
                </a:solidFill>
                <a:latin typeface="Gotham-Light"/>
              </a:rPr>
              <a:t>Un puñado cada día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es una muy buena opción</a:t>
            </a:r>
            <a:r>
              <a:rPr lang="es-ES" sz="2800" dirty="0"/>
              <a:t> </a:t>
            </a:r>
            <a:br>
              <a:rPr lang="es-ES" sz="2800" dirty="0"/>
            </a:b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son perlas de salud. Un adecuado consumo de frutos secos está relacionado con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menor mortalidad.</a:t>
            </a:r>
          </a:p>
          <a:p>
            <a:r>
              <a:rPr lang="es-ES" sz="2800" b="1" dirty="0">
                <a:solidFill>
                  <a:srgbClr val="000000"/>
                </a:solidFill>
                <a:latin typeface="Gotham-Medium"/>
              </a:rPr>
              <a:t>Trucos: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Tómalos en el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desayuno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: mezclados en un bol de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yogur con fruta o en la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ensalada o en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 la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merienda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o en el refrigerio de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media mañana.</a:t>
            </a:r>
            <a:br>
              <a:rPr lang="es-ES" sz="2800" dirty="0"/>
            </a:br>
            <a:br>
              <a:rPr lang="es-ES" dirty="0"/>
            </a:br>
            <a:br>
              <a:rPr lang="es-ES" dirty="0"/>
            </a:b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pic>
        <p:nvPicPr>
          <p:cNvPr id="5" name="Picture 14" descr="Frutos secos: sociedad, nutrientes, pérdida de peso y prevención ...">
            <a:extLst>
              <a:ext uri="{FF2B5EF4-FFF2-40B4-BE49-F238E27FC236}">
                <a16:creationId xmlns:a16="http://schemas.microsoft.com/office/drawing/2014/main" id="{103FDF1F-B887-4D92-BCF6-A5DCCBC8D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615" y="4187687"/>
            <a:ext cx="4275053" cy="238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4 tips infalibles para cocinar bien las legumbres y evitar que ...">
            <a:extLst>
              <a:ext uri="{FF2B5EF4-FFF2-40B4-BE49-F238E27FC236}">
                <a16:creationId xmlns:a16="http://schemas.microsoft.com/office/drawing/2014/main" id="{E2719662-DFDD-4E91-BED1-B8D8008499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65" y="1609725"/>
            <a:ext cx="4327225" cy="423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DDC3720-6FFB-4FFA-9BF6-3986C030B758}"/>
              </a:ext>
            </a:extLst>
          </p:cNvPr>
          <p:cNvSpPr txBox="1"/>
          <p:nvPr/>
        </p:nvSpPr>
        <p:spPr>
          <a:xfrm>
            <a:off x="456810" y="1625798"/>
            <a:ext cx="739029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00000"/>
                </a:solidFill>
                <a:latin typeface="Gotham-Light"/>
              </a:rPr>
              <a:t>Incluye legumbres </a:t>
            </a:r>
            <a:r>
              <a:rPr lang="es-ES" sz="2800" b="1" dirty="0">
                <a:solidFill>
                  <a:srgbClr val="000000"/>
                </a:solidFill>
                <a:latin typeface="Gotham-Medium"/>
              </a:rPr>
              <a:t>3-4 veces a la semana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, como mínimo.</a:t>
            </a:r>
          </a:p>
          <a:p>
            <a:r>
              <a:rPr lang="es-ES" sz="2800" dirty="0">
                <a:solidFill>
                  <a:srgbClr val="000000"/>
                </a:solidFill>
                <a:latin typeface="Gotham-Light"/>
              </a:rPr>
              <a:t>Destacan por los nutrientes beneficiosos que contienen y por no aportar aquellos no beneficiosos. </a:t>
            </a:r>
            <a:endParaRPr lang="es-ES" sz="2800" dirty="0"/>
          </a:p>
          <a:p>
            <a:r>
              <a:rPr lang="es-ES" sz="2800" b="1" dirty="0">
                <a:latin typeface="Gotham-Light"/>
              </a:rPr>
              <a:t>Trucos: </a:t>
            </a:r>
            <a:r>
              <a:rPr lang="es-ES" sz="2800" dirty="0">
                <a:latin typeface="Gotham-Light"/>
              </a:rPr>
              <a:t>si te han sobrado, añadirlas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 a una ensalada, plato de arroz,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sopa de fideos o verduras salteadas. - puedes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triturarlas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añadiendo algún otro ingrediente</a:t>
            </a:r>
            <a:r>
              <a:rPr lang="es-ES" sz="2800" dirty="0"/>
              <a:t> </a:t>
            </a:r>
            <a:br>
              <a:rPr lang="es-ES" sz="2800" dirty="0"/>
            </a:br>
            <a:br>
              <a:rPr lang="es-ES" sz="2800" dirty="0"/>
            </a:br>
            <a:br>
              <a:rPr lang="es-ES" dirty="0"/>
            </a:br>
            <a:br>
              <a:rPr lang="es-ES" dirty="0"/>
            </a:b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423EB8-DEB8-4041-9E17-608BADB587AC}"/>
              </a:ext>
            </a:extLst>
          </p:cNvPr>
          <p:cNvSpPr txBox="1"/>
          <p:nvPr/>
        </p:nvSpPr>
        <p:spPr>
          <a:xfrm>
            <a:off x="456810" y="636105"/>
            <a:ext cx="430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70C0"/>
                </a:solidFill>
                <a:latin typeface="Gotham-Light"/>
              </a:rPr>
              <a:t>MÁS LEGUMBRES</a:t>
            </a:r>
            <a:r>
              <a:rPr lang="es-ES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3158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07925-EF86-4C64-969E-435AB35C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7" cy="82530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3"/>
                </a:solidFill>
                <a:latin typeface="Gotham-Light"/>
              </a:rPr>
              <a:t>CAMBIAR A AGUA</a:t>
            </a:r>
          </a:p>
        </p:txBody>
      </p:sp>
      <p:sp>
        <p:nvSpPr>
          <p:cNvPr id="77" name="Isosceles Triangle 8">
            <a:extLst>
              <a:ext uri="{FF2B5EF4-FFF2-40B4-BE49-F238E27FC236}">
                <a16:creationId xmlns:a16="http://schemas.microsoft.com/office/drawing/2014/main" id="{EBDE6C46-CECF-4B06-B3B6-1A332C000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Es recomendable tomar agua con gas? Conoce los beneficios y ...">
            <a:extLst>
              <a:ext uri="{FF2B5EF4-FFF2-40B4-BE49-F238E27FC236}">
                <a16:creationId xmlns:a16="http://schemas.microsoft.com/office/drawing/2014/main" id="{5A82DED3-50D9-4306-9371-6292223D63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9" r="30052"/>
          <a:stretch/>
        </p:blipFill>
        <p:spPr bwMode="auto">
          <a:xfrm>
            <a:off x="657429" y="1654787"/>
            <a:ext cx="3172449" cy="359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Content Placeholder 5129">
            <a:extLst>
              <a:ext uri="{FF2B5EF4-FFF2-40B4-BE49-F238E27FC236}">
                <a16:creationId xmlns:a16="http://schemas.microsoft.com/office/drawing/2014/main" id="{EC8FDF9D-DFCC-403B-A020-AD126AD61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930" y="1434905"/>
            <a:ext cx="5817705" cy="432979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ES" sz="5500" b="1" dirty="0">
              <a:solidFill>
                <a:schemeClr val="accent1">
                  <a:lumMod val="75000"/>
                </a:schemeClr>
              </a:solidFill>
              <a:latin typeface="Gotham-Light"/>
            </a:endParaRPr>
          </a:p>
          <a:p>
            <a:pPr marL="0" indent="0">
              <a:buNone/>
            </a:pPr>
            <a:r>
              <a:rPr lang="es-ES" sz="8600" dirty="0">
                <a:solidFill>
                  <a:srgbClr val="000000"/>
                </a:solidFill>
                <a:latin typeface="Gotham-Light"/>
              </a:rPr>
              <a:t>El agua es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siempre 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la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mejor bebida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,</a:t>
            </a:r>
            <a:br>
              <a:rPr lang="es-ES" sz="8600" dirty="0">
                <a:solidFill>
                  <a:srgbClr val="000000"/>
                </a:solidFill>
                <a:latin typeface="Gotham-Light"/>
              </a:rPr>
            </a:br>
            <a:r>
              <a:rPr lang="es-ES" sz="8600" dirty="0">
                <a:solidFill>
                  <a:srgbClr val="000000"/>
                </a:solidFill>
                <a:latin typeface="Gotham-Light"/>
              </a:rPr>
              <a:t>puesto que no contiene azúcares ni edulcorantes, ni alcohol. </a:t>
            </a:r>
          </a:p>
          <a:p>
            <a:pPr marL="0" indent="0">
              <a:buNone/>
            </a:pPr>
            <a:r>
              <a:rPr lang="es-ES" sz="8600" b="1" dirty="0">
                <a:solidFill>
                  <a:srgbClr val="000000"/>
                </a:solidFill>
                <a:latin typeface="Gotham-Light"/>
              </a:rPr>
              <a:t>Trucos: 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Evita comprar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bebidas 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que no sean agua de forma habitual. Durante las comidas, ten una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jarra 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o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botella </a:t>
            </a:r>
            <a:r>
              <a:rPr lang="es-ES" sz="8600" dirty="0">
                <a:solidFill>
                  <a:srgbClr val="000000"/>
                </a:solidFill>
                <a:latin typeface="Gotham-Light"/>
              </a:rPr>
              <a:t>de agua </a:t>
            </a:r>
            <a:r>
              <a:rPr lang="es-ES" sz="8600" dirty="0">
                <a:solidFill>
                  <a:srgbClr val="000000"/>
                </a:solidFill>
                <a:latin typeface="Gotham-Medium"/>
              </a:rPr>
              <a:t>encima de la mes.</a:t>
            </a:r>
          </a:p>
          <a:p>
            <a:pPr marL="0" indent="0">
              <a:buNone/>
            </a:pPr>
            <a:br>
              <a:rPr lang="es-ES" sz="6400" dirty="0"/>
            </a:br>
            <a:endParaRPr lang="es-ES" sz="6400" dirty="0">
              <a:solidFill>
                <a:srgbClr val="000000"/>
              </a:solidFill>
              <a:latin typeface="Gotham-Medium"/>
            </a:endParaRPr>
          </a:p>
          <a:p>
            <a:pPr marL="0" indent="0">
              <a:buNone/>
            </a:pPr>
            <a:r>
              <a:rPr lang="es-ES" sz="2300" dirty="0">
                <a:solidFill>
                  <a:srgbClr val="000000"/>
                </a:solidFill>
                <a:latin typeface="Gotham-Medium"/>
              </a:rPr>
              <a:t>	</a:t>
            </a:r>
            <a:br>
              <a:rPr lang="es-ES" sz="2300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0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A09C8-2EA9-4B82-983E-0124C3D9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chemeClr val="accent3"/>
                </a:solidFill>
                <a:latin typeface="Gotham-Light"/>
              </a:rPr>
              <a:t>CAMBIAR A ACEITE DE OLIVA:</a:t>
            </a:r>
          </a:p>
        </p:txBody>
      </p:sp>
      <p:pic>
        <p:nvPicPr>
          <p:cNvPr id="4" name="Picture 4" descr="Aceite de Oliva Virgen Extra casalbert - Tienda Online de Aceites">
            <a:extLst>
              <a:ext uri="{FF2B5EF4-FFF2-40B4-BE49-F238E27FC236}">
                <a16:creationId xmlns:a16="http://schemas.microsoft.com/office/drawing/2014/main" id="{5691425A-6C1A-4ACA-A677-A9F376C3FF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" r="5" b="5"/>
          <a:stretch/>
        </p:blipFill>
        <p:spPr bwMode="auto">
          <a:xfrm>
            <a:off x="106018" y="1558262"/>
            <a:ext cx="2674578" cy="411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66B90CB-C72A-4284-84EF-39201758DAF7}"/>
              </a:ext>
            </a:extLst>
          </p:cNvPr>
          <p:cNvSpPr/>
          <p:nvPr/>
        </p:nvSpPr>
        <p:spPr>
          <a:xfrm>
            <a:off x="3140764" y="1558262"/>
            <a:ext cx="65995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Gotham-Light"/>
              </a:rPr>
              <a:t>Su </a:t>
            </a:r>
            <a:r>
              <a:rPr lang="es-ES" sz="2800" dirty="0"/>
              <a:t>c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onsumo se relaciona con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menos riesgo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de padecer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enfermedades</a:t>
            </a:r>
            <a:br>
              <a:rPr lang="es-ES" sz="2800" dirty="0">
                <a:solidFill>
                  <a:srgbClr val="000000"/>
                </a:solidFill>
                <a:latin typeface="Gotham-Medium"/>
              </a:rPr>
            </a:br>
            <a:r>
              <a:rPr lang="es-ES" sz="2800" dirty="0">
                <a:solidFill>
                  <a:srgbClr val="000000"/>
                </a:solidFill>
                <a:latin typeface="Gotham-Medium"/>
              </a:rPr>
              <a:t>cardiovasculares, síndrome metabólico, diabetes </a:t>
            </a:r>
            <a:r>
              <a:rPr lang="es-ES" sz="2800" i="1" dirty="0">
                <a:solidFill>
                  <a:srgbClr val="000000"/>
                </a:solidFill>
                <a:latin typeface="Gotham-MediumItalic"/>
              </a:rPr>
              <a:t>mellitus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de tipo 2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y algún tipo de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cáncer.    </a:t>
            </a:r>
          </a:p>
          <a:p>
            <a:r>
              <a:rPr lang="es-ES" sz="2800" b="1" dirty="0">
                <a:solidFill>
                  <a:srgbClr val="000000"/>
                </a:solidFill>
                <a:latin typeface="Gotham-Medium"/>
              </a:rPr>
              <a:t>Trucos: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Sustituye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los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otros aceites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(girasol, maíz, etc.) y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grasas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(mantequilla, margarina,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nata, etc.) por aceite de oliva virgen</a:t>
            </a:r>
            <a:br>
              <a:rPr lang="es-ES" sz="2800" dirty="0">
                <a:solidFill>
                  <a:srgbClr val="000000"/>
                </a:solidFill>
                <a:latin typeface="Gotham-Light"/>
              </a:rPr>
            </a:br>
            <a:r>
              <a:rPr lang="es-ES" sz="2800" dirty="0">
                <a:solidFill>
                  <a:srgbClr val="000000"/>
                </a:solidFill>
                <a:latin typeface="Gotham-Light"/>
              </a:rPr>
              <a:t>como fuente habitual de grasas</a:t>
            </a:r>
            <a:r>
              <a:rPr lang="es-E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361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C3FDD-A3D3-4ABF-920A-C4342B1A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schemeClr val="accent3"/>
                </a:solidFill>
              </a:rPr>
              <a:t>CAMBIAR A ALIMENTOS INTEGRALES</a:t>
            </a:r>
            <a:r>
              <a:rPr lang="es-ES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4EC5E4-538D-4937-88E8-E09F9CD72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9522" y="1479247"/>
            <a:ext cx="5353879" cy="47691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dirty="0">
                <a:solidFill>
                  <a:srgbClr val="000000"/>
                </a:solidFill>
                <a:latin typeface="Gotham-Light"/>
              </a:rPr>
              <a:t>Los alimentos integrales son aquellos que no se han refinado y por este motivo, son alimentos ricos en almidón, pero también en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fibra, vitaminas del grupo B y otros micronutrientes. </a:t>
            </a:r>
          </a:p>
          <a:p>
            <a:pPr marL="0" indent="0">
              <a:buNone/>
            </a:pPr>
            <a:r>
              <a:rPr lang="es-ES" sz="2800" b="1" dirty="0">
                <a:solidFill>
                  <a:srgbClr val="000000"/>
                </a:solidFill>
                <a:latin typeface="Gotham-Medium"/>
              </a:rPr>
              <a:t>Trucos: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Compra solo las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variedades integrales.</a:t>
            </a:r>
            <a:r>
              <a:rPr lang="es-ES" sz="2800" dirty="0"/>
              <a:t> </a:t>
            </a:r>
            <a:r>
              <a:rPr lang="es-ES" sz="2800" dirty="0">
                <a:solidFill>
                  <a:srgbClr val="000000"/>
                </a:solidFill>
                <a:latin typeface="Gotham-Medium"/>
              </a:rPr>
              <a:t>Cambia las recetas </a:t>
            </a:r>
            <a:r>
              <a:rPr lang="es-ES" sz="2800" dirty="0">
                <a:solidFill>
                  <a:srgbClr val="000000"/>
                </a:solidFill>
                <a:latin typeface="Gotham-Light"/>
              </a:rPr>
              <a:t>habituales de pasta, arroz y otros cereales por sus versiones integrales</a:t>
            </a:r>
            <a:r>
              <a:rPr lang="es-ES" sz="2800" dirty="0"/>
              <a:t> </a:t>
            </a:r>
          </a:p>
          <a:p>
            <a:endParaRPr lang="es-ES" dirty="0"/>
          </a:p>
        </p:txBody>
      </p:sp>
      <p:pic>
        <p:nvPicPr>
          <p:cNvPr id="4" name="Picture 6" descr="7 aspectos que debe saber sobre los alimentos integrales • El ...">
            <a:extLst>
              <a:ext uri="{FF2B5EF4-FFF2-40B4-BE49-F238E27FC236}">
                <a16:creationId xmlns:a16="http://schemas.microsoft.com/office/drawing/2014/main" id="{9372AE93-F05C-4DCB-A43C-A72A716D40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2415"/>
          <a:stretch/>
        </p:blipFill>
        <p:spPr bwMode="auto">
          <a:xfrm>
            <a:off x="327935" y="1734931"/>
            <a:ext cx="3766987" cy="359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561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1050</Words>
  <Application>Microsoft Office PowerPoint</Application>
  <PresentationFormat>Panorámica</PresentationFormat>
  <Paragraphs>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</vt:lpstr>
      <vt:lpstr>Gotham-Light</vt:lpstr>
      <vt:lpstr>Gotham-Medium</vt:lpstr>
      <vt:lpstr>Gotham-MediumItalic</vt:lpstr>
      <vt:lpstr>Roboto</vt:lpstr>
      <vt:lpstr>Trebuchet MS</vt:lpstr>
      <vt:lpstr>Wingdings 3</vt:lpstr>
      <vt:lpstr>Faceta</vt:lpstr>
      <vt:lpstr>CUÍDATE  BIEN, VIVE BIEN</vt:lpstr>
      <vt:lpstr>HÁBITOS SALUDABLES</vt:lpstr>
      <vt:lpstr>PEQUEÑOS CAMBIOS PARA COMER MEJOR</vt:lpstr>
      <vt:lpstr>Presentación de PowerPoint</vt:lpstr>
      <vt:lpstr>MÁS FRUTOS SECOS: </vt:lpstr>
      <vt:lpstr>Presentación de PowerPoint</vt:lpstr>
      <vt:lpstr>CAMBIAR A AGUA</vt:lpstr>
      <vt:lpstr>CAMBIAR A ACEITE DE OLIVA:</vt:lpstr>
      <vt:lpstr>CAMBIAR A ALIMENTOS INTEGRALES:</vt:lpstr>
      <vt:lpstr>MENOS SAL:</vt:lpstr>
      <vt:lpstr>MENOS CARNES ROJAS:</vt:lpstr>
      <vt:lpstr>MENOS AZUCAR Y ALIMENTOS AZUCARADOS:</vt:lpstr>
      <vt:lpstr>MENOS PRODUCTOS ULTRAPROCESADOS:</vt:lpstr>
      <vt:lpstr>TU ELIGES</vt:lpstr>
      <vt:lpstr>Presentación de PowerPoint</vt:lpstr>
      <vt:lpstr>Presentación de PowerPoint</vt:lpstr>
      <vt:lpstr>Presentación de PowerPoint</vt:lpstr>
      <vt:lpstr>SUEÑO Y DESCANSO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CUÍDATE  BIEN, VIVE BIEN</dc:title>
  <dc:creator>Usuario</dc:creator>
  <cp:lastModifiedBy>Usuario</cp:lastModifiedBy>
  <cp:revision>23</cp:revision>
  <dcterms:created xsi:type="dcterms:W3CDTF">2020-03-31T08:29:52Z</dcterms:created>
  <dcterms:modified xsi:type="dcterms:W3CDTF">2020-04-01T07:57:00Z</dcterms:modified>
</cp:coreProperties>
</file>