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7" r:id="rId3"/>
    <p:sldId id="280" r:id="rId4"/>
    <p:sldId id="263" r:id="rId5"/>
    <p:sldId id="282" r:id="rId6"/>
    <p:sldId id="283" r:id="rId7"/>
    <p:sldId id="287" r:id="rId8"/>
    <p:sldId id="284" r:id="rId9"/>
    <p:sldId id="285" r:id="rId10"/>
    <p:sldId id="286" r:id="rId11"/>
    <p:sldId id="288" r:id="rId12"/>
    <p:sldId id="289" r:id="rId13"/>
    <p:sldId id="281" r:id="rId14"/>
    <p:sldId id="290" r:id="rId15"/>
    <p:sldId id="291" r:id="rId16"/>
    <p:sldId id="292" r:id="rId17"/>
    <p:sldId id="293" r:id="rId18"/>
    <p:sldId id="260" r:id="rId19"/>
  </p:sldIdLst>
  <p:sldSz cx="9144000" cy="6858000" type="screen4x3"/>
  <p:notesSz cx="6799263" cy="9929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2355B5-6CC5-4259-950D-CECD8407483D}" type="doc">
      <dgm:prSet loTypeId="urn:microsoft.com/office/officeart/2005/8/layout/vList3#4" loCatId="list" qsTypeId="urn:microsoft.com/office/officeart/2005/8/quickstyle/simple1" qsCatId="simple" csTypeId="urn:microsoft.com/office/officeart/2005/8/colors/colorful3" csCatId="colorful" phldr="1"/>
      <dgm:spPr/>
    </dgm:pt>
    <dgm:pt modelId="{2EC40283-DFBE-4594-A56C-558145672024}">
      <dgm:prSet phldrT="[Texto]" custT="1"/>
      <dgm:spPr/>
      <dgm:t>
        <a:bodyPr/>
        <a:lstStyle/>
        <a:p>
          <a:r>
            <a:rPr lang="es-ES" sz="3200" b="1" dirty="0" smtClean="0"/>
            <a:t>PROGRAMA AYUDA ENTRE IGUALES</a:t>
          </a:r>
          <a:endParaRPr lang="es-ES" sz="3200" b="1" dirty="0"/>
        </a:p>
      </dgm:t>
    </dgm:pt>
    <dgm:pt modelId="{AAE686F8-526D-4693-A8ED-A977ADA49C23}" type="parTrans" cxnId="{DD801424-59AC-447D-9B9A-FF02C7CA4BA3}">
      <dgm:prSet/>
      <dgm:spPr/>
      <dgm:t>
        <a:bodyPr/>
        <a:lstStyle/>
        <a:p>
          <a:endParaRPr lang="es-ES"/>
        </a:p>
      </dgm:t>
    </dgm:pt>
    <dgm:pt modelId="{CD3BF72C-E90E-43CB-BAB5-7D5DBE120F2A}" type="sibTrans" cxnId="{DD801424-59AC-447D-9B9A-FF02C7CA4BA3}">
      <dgm:prSet/>
      <dgm:spPr/>
      <dgm:t>
        <a:bodyPr/>
        <a:lstStyle/>
        <a:p>
          <a:endParaRPr lang="es-ES"/>
        </a:p>
      </dgm:t>
    </dgm:pt>
    <dgm:pt modelId="{ACCC65FC-2FEE-4410-875B-1522038A924A}">
      <dgm:prSet phldrT="[Texto]" custT="1"/>
      <dgm:spPr/>
      <dgm:t>
        <a:bodyPr/>
        <a:lstStyle/>
        <a:p>
          <a:r>
            <a:rPr lang="es-ES" sz="3200" b="1" dirty="0" smtClean="0"/>
            <a:t>PROGRAMA ALUMNO MAYOR</a:t>
          </a:r>
          <a:endParaRPr lang="es-ES" sz="3200" b="1" dirty="0"/>
        </a:p>
      </dgm:t>
    </dgm:pt>
    <dgm:pt modelId="{D1C7BD8D-F946-4291-BF2D-9AE5C00B037F}" type="parTrans" cxnId="{9F152293-6558-44AC-8749-A3473CCF29BA}">
      <dgm:prSet/>
      <dgm:spPr/>
      <dgm:t>
        <a:bodyPr/>
        <a:lstStyle/>
        <a:p>
          <a:endParaRPr lang="es-ES"/>
        </a:p>
      </dgm:t>
    </dgm:pt>
    <dgm:pt modelId="{E94E1FDD-BF5B-4400-A32E-6BCA6E4659EC}" type="sibTrans" cxnId="{9F152293-6558-44AC-8749-A3473CCF29BA}">
      <dgm:prSet/>
      <dgm:spPr/>
      <dgm:t>
        <a:bodyPr/>
        <a:lstStyle/>
        <a:p>
          <a:endParaRPr lang="es-ES"/>
        </a:p>
      </dgm:t>
    </dgm:pt>
    <dgm:pt modelId="{CAE7FD80-FC7B-4D7F-80CA-58CDD6D40383}">
      <dgm:prSet phldrT="[Texto]" custT="1"/>
      <dgm:spPr/>
      <dgm:t>
        <a:bodyPr/>
        <a:lstStyle/>
        <a:p>
          <a:r>
            <a:rPr lang="es-ES" sz="3200" b="1" dirty="0" smtClean="0"/>
            <a:t>LA RED DEL BUÑUEL</a:t>
          </a:r>
          <a:endParaRPr lang="es-ES" sz="3200" b="1" dirty="0"/>
        </a:p>
      </dgm:t>
    </dgm:pt>
    <dgm:pt modelId="{D9FC3914-D03B-471B-BB32-A94162598DCF}" type="parTrans" cxnId="{7F78F58D-B181-40AE-BBA8-2E8B630FAFFA}">
      <dgm:prSet/>
      <dgm:spPr/>
      <dgm:t>
        <a:bodyPr/>
        <a:lstStyle/>
        <a:p>
          <a:endParaRPr lang="es-ES"/>
        </a:p>
      </dgm:t>
    </dgm:pt>
    <dgm:pt modelId="{B1E056A9-129E-4BFF-9A21-B3CADB402B07}" type="sibTrans" cxnId="{7F78F58D-B181-40AE-BBA8-2E8B630FAFFA}">
      <dgm:prSet/>
      <dgm:spPr/>
      <dgm:t>
        <a:bodyPr/>
        <a:lstStyle/>
        <a:p>
          <a:endParaRPr lang="es-ES"/>
        </a:p>
      </dgm:t>
    </dgm:pt>
    <dgm:pt modelId="{65491B37-AD9D-4BC5-8A91-4D2D7F4AEB9B}" type="pres">
      <dgm:prSet presAssocID="{1C2355B5-6CC5-4259-950D-CECD8407483D}" presName="linearFlow" presStyleCnt="0">
        <dgm:presLayoutVars>
          <dgm:dir/>
          <dgm:resizeHandles val="exact"/>
        </dgm:presLayoutVars>
      </dgm:prSet>
      <dgm:spPr/>
    </dgm:pt>
    <dgm:pt modelId="{9CBE1CEE-F6E3-4650-BB77-85F438001646}" type="pres">
      <dgm:prSet presAssocID="{2EC40283-DFBE-4594-A56C-558145672024}" presName="composite" presStyleCnt="0"/>
      <dgm:spPr/>
    </dgm:pt>
    <dgm:pt modelId="{D928BEB7-892F-42BC-AAAD-BD7A47810C10}" type="pres">
      <dgm:prSet presAssocID="{2EC40283-DFBE-4594-A56C-558145672024}" presName="imgShp" presStyleLbl="fgImgPlace1" presStyleIdx="0" presStyleCnt="3"/>
      <dgm:spPr>
        <a:blipFill rotWithShape="0">
          <a:blip xmlns:r="http://schemas.openxmlformats.org/officeDocument/2006/relationships" r:embed="rId1"/>
          <a:stretch>
            <a:fillRect/>
          </a:stretch>
        </a:blipFill>
      </dgm:spPr>
    </dgm:pt>
    <dgm:pt modelId="{445BCB2C-A933-470E-897B-D8348E709651}" type="pres">
      <dgm:prSet presAssocID="{2EC40283-DFBE-4594-A56C-558145672024}" presName="txShp" presStyleLbl="node1" presStyleIdx="0" presStyleCnt="3">
        <dgm:presLayoutVars>
          <dgm:bulletEnabled val="1"/>
        </dgm:presLayoutVars>
      </dgm:prSet>
      <dgm:spPr/>
      <dgm:t>
        <a:bodyPr/>
        <a:lstStyle/>
        <a:p>
          <a:endParaRPr lang="es-ES"/>
        </a:p>
      </dgm:t>
    </dgm:pt>
    <dgm:pt modelId="{65353AD3-D6BD-4EA0-BB3C-9AA71F857787}" type="pres">
      <dgm:prSet presAssocID="{CD3BF72C-E90E-43CB-BAB5-7D5DBE120F2A}" presName="spacing" presStyleCnt="0"/>
      <dgm:spPr/>
    </dgm:pt>
    <dgm:pt modelId="{30E8437B-2F54-4B97-B656-E75BA0E15D33}" type="pres">
      <dgm:prSet presAssocID="{ACCC65FC-2FEE-4410-875B-1522038A924A}" presName="composite" presStyleCnt="0"/>
      <dgm:spPr/>
    </dgm:pt>
    <dgm:pt modelId="{F15E96D1-F5AC-4B8E-BE7A-E30E6E08A653}" type="pres">
      <dgm:prSet presAssocID="{ACCC65FC-2FEE-4410-875B-1522038A924A}" presName="imgShp" presStyleLbl="fgImgPlace1" presStyleIdx="1" presStyleCnt="3"/>
      <dgm:spPr/>
    </dgm:pt>
    <dgm:pt modelId="{3440CB75-EE06-41D0-A40C-29CC2ABE8E51}" type="pres">
      <dgm:prSet presAssocID="{ACCC65FC-2FEE-4410-875B-1522038A924A}" presName="txShp" presStyleLbl="node1" presStyleIdx="1" presStyleCnt="3">
        <dgm:presLayoutVars>
          <dgm:bulletEnabled val="1"/>
        </dgm:presLayoutVars>
      </dgm:prSet>
      <dgm:spPr/>
      <dgm:t>
        <a:bodyPr/>
        <a:lstStyle/>
        <a:p>
          <a:endParaRPr lang="es-ES"/>
        </a:p>
      </dgm:t>
    </dgm:pt>
    <dgm:pt modelId="{0C813D98-DC1D-401A-A69E-0F3BFDCC5771}" type="pres">
      <dgm:prSet presAssocID="{E94E1FDD-BF5B-4400-A32E-6BCA6E4659EC}" presName="spacing" presStyleCnt="0"/>
      <dgm:spPr/>
    </dgm:pt>
    <dgm:pt modelId="{CE32F78B-9C62-420E-93E8-93A5C8ECFE06}" type="pres">
      <dgm:prSet presAssocID="{CAE7FD80-FC7B-4D7F-80CA-58CDD6D40383}" presName="composite" presStyleCnt="0"/>
      <dgm:spPr/>
    </dgm:pt>
    <dgm:pt modelId="{0F813F50-585F-4990-B788-002C2E4EB1ED}" type="pres">
      <dgm:prSet presAssocID="{CAE7FD80-FC7B-4D7F-80CA-58CDD6D40383}" presName="imgShp" presStyleLbl="fgImgPlace1" presStyleIdx="2" presStyleCnt="3"/>
      <dgm:spPr/>
    </dgm:pt>
    <dgm:pt modelId="{981D2B77-9400-44ED-8BBE-C33ABEEEDBF2}" type="pres">
      <dgm:prSet presAssocID="{CAE7FD80-FC7B-4D7F-80CA-58CDD6D40383}" presName="txShp" presStyleLbl="node1" presStyleIdx="2" presStyleCnt="3">
        <dgm:presLayoutVars>
          <dgm:bulletEnabled val="1"/>
        </dgm:presLayoutVars>
      </dgm:prSet>
      <dgm:spPr/>
      <dgm:t>
        <a:bodyPr/>
        <a:lstStyle/>
        <a:p>
          <a:endParaRPr lang="es-ES"/>
        </a:p>
      </dgm:t>
    </dgm:pt>
  </dgm:ptLst>
  <dgm:cxnLst>
    <dgm:cxn modelId="{CEEE44BE-04B4-473F-9EB0-B8FF6ADBA639}" type="presOf" srcId="{2EC40283-DFBE-4594-A56C-558145672024}" destId="{445BCB2C-A933-470E-897B-D8348E709651}" srcOrd="0" destOrd="0" presId="urn:microsoft.com/office/officeart/2005/8/layout/vList3#4"/>
    <dgm:cxn modelId="{7F78F58D-B181-40AE-BBA8-2E8B630FAFFA}" srcId="{1C2355B5-6CC5-4259-950D-CECD8407483D}" destId="{CAE7FD80-FC7B-4D7F-80CA-58CDD6D40383}" srcOrd="2" destOrd="0" parTransId="{D9FC3914-D03B-471B-BB32-A94162598DCF}" sibTransId="{B1E056A9-129E-4BFF-9A21-B3CADB402B07}"/>
    <dgm:cxn modelId="{43E9E989-2829-44F0-B859-752EFDDD05C8}" type="presOf" srcId="{CAE7FD80-FC7B-4D7F-80CA-58CDD6D40383}" destId="{981D2B77-9400-44ED-8BBE-C33ABEEEDBF2}" srcOrd="0" destOrd="0" presId="urn:microsoft.com/office/officeart/2005/8/layout/vList3#4"/>
    <dgm:cxn modelId="{F73E98D6-5AF9-4E4E-830F-90CCADCE4E51}" type="presOf" srcId="{ACCC65FC-2FEE-4410-875B-1522038A924A}" destId="{3440CB75-EE06-41D0-A40C-29CC2ABE8E51}" srcOrd="0" destOrd="0" presId="urn:microsoft.com/office/officeart/2005/8/layout/vList3#4"/>
    <dgm:cxn modelId="{957D1BD0-5515-4E3C-A8A1-E76B18C0FD95}" type="presOf" srcId="{1C2355B5-6CC5-4259-950D-CECD8407483D}" destId="{65491B37-AD9D-4BC5-8A91-4D2D7F4AEB9B}" srcOrd="0" destOrd="0" presId="urn:microsoft.com/office/officeart/2005/8/layout/vList3#4"/>
    <dgm:cxn modelId="{9F152293-6558-44AC-8749-A3473CCF29BA}" srcId="{1C2355B5-6CC5-4259-950D-CECD8407483D}" destId="{ACCC65FC-2FEE-4410-875B-1522038A924A}" srcOrd="1" destOrd="0" parTransId="{D1C7BD8D-F946-4291-BF2D-9AE5C00B037F}" sibTransId="{E94E1FDD-BF5B-4400-A32E-6BCA6E4659EC}"/>
    <dgm:cxn modelId="{DD801424-59AC-447D-9B9A-FF02C7CA4BA3}" srcId="{1C2355B5-6CC5-4259-950D-CECD8407483D}" destId="{2EC40283-DFBE-4594-A56C-558145672024}" srcOrd="0" destOrd="0" parTransId="{AAE686F8-526D-4693-A8ED-A977ADA49C23}" sibTransId="{CD3BF72C-E90E-43CB-BAB5-7D5DBE120F2A}"/>
    <dgm:cxn modelId="{A7EA3C1C-0B2E-4DAE-8F25-921E1F62D1E2}" type="presParOf" srcId="{65491B37-AD9D-4BC5-8A91-4D2D7F4AEB9B}" destId="{9CBE1CEE-F6E3-4650-BB77-85F438001646}" srcOrd="0" destOrd="0" presId="urn:microsoft.com/office/officeart/2005/8/layout/vList3#4"/>
    <dgm:cxn modelId="{83EA0E2B-64B4-4B51-987F-7E54B6FF0ADD}" type="presParOf" srcId="{9CBE1CEE-F6E3-4650-BB77-85F438001646}" destId="{D928BEB7-892F-42BC-AAAD-BD7A47810C10}" srcOrd="0" destOrd="0" presId="urn:microsoft.com/office/officeart/2005/8/layout/vList3#4"/>
    <dgm:cxn modelId="{C1DFBED7-DD55-4770-BC45-70DDC1C448F7}" type="presParOf" srcId="{9CBE1CEE-F6E3-4650-BB77-85F438001646}" destId="{445BCB2C-A933-470E-897B-D8348E709651}" srcOrd="1" destOrd="0" presId="urn:microsoft.com/office/officeart/2005/8/layout/vList3#4"/>
    <dgm:cxn modelId="{18A6FBB9-2E90-4328-8A70-1FC759480D93}" type="presParOf" srcId="{65491B37-AD9D-4BC5-8A91-4D2D7F4AEB9B}" destId="{65353AD3-D6BD-4EA0-BB3C-9AA71F857787}" srcOrd="1" destOrd="0" presId="urn:microsoft.com/office/officeart/2005/8/layout/vList3#4"/>
    <dgm:cxn modelId="{2A037910-07F3-46ED-9E2D-CCD20BFBA7D2}" type="presParOf" srcId="{65491B37-AD9D-4BC5-8A91-4D2D7F4AEB9B}" destId="{30E8437B-2F54-4B97-B656-E75BA0E15D33}" srcOrd="2" destOrd="0" presId="urn:microsoft.com/office/officeart/2005/8/layout/vList3#4"/>
    <dgm:cxn modelId="{4B734A5B-D4FC-4BE4-AF38-7FDDAFE12437}" type="presParOf" srcId="{30E8437B-2F54-4B97-B656-E75BA0E15D33}" destId="{F15E96D1-F5AC-4B8E-BE7A-E30E6E08A653}" srcOrd="0" destOrd="0" presId="urn:microsoft.com/office/officeart/2005/8/layout/vList3#4"/>
    <dgm:cxn modelId="{427A6C01-7D24-4CB5-B101-336A204E15FB}" type="presParOf" srcId="{30E8437B-2F54-4B97-B656-E75BA0E15D33}" destId="{3440CB75-EE06-41D0-A40C-29CC2ABE8E51}" srcOrd="1" destOrd="0" presId="urn:microsoft.com/office/officeart/2005/8/layout/vList3#4"/>
    <dgm:cxn modelId="{57660A1A-1298-4150-A39A-D4DF6E30850A}" type="presParOf" srcId="{65491B37-AD9D-4BC5-8A91-4D2D7F4AEB9B}" destId="{0C813D98-DC1D-401A-A69E-0F3BFDCC5771}" srcOrd="3" destOrd="0" presId="urn:microsoft.com/office/officeart/2005/8/layout/vList3#4"/>
    <dgm:cxn modelId="{E8752D86-EEA4-4BE1-B1D9-EFE083E6381D}" type="presParOf" srcId="{65491B37-AD9D-4BC5-8A91-4D2D7F4AEB9B}" destId="{CE32F78B-9C62-420E-93E8-93A5C8ECFE06}" srcOrd="4" destOrd="0" presId="urn:microsoft.com/office/officeart/2005/8/layout/vList3#4"/>
    <dgm:cxn modelId="{559E11C8-4EFB-43D6-92E3-54E63B7490FE}" type="presParOf" srcId="{CE32F78B-9C62-420E-93E8-93A5C8ECFE06}" destId="{0F813F50-585F-4990-B788-002C2E4EB1ED}" srcOrd="0" destOrd="0" presId="urn:microsoft.com/office/officeart/2005/8/layout/vList3#4"/>
    <dgm:cxn modelId="{369FC02E-2CD2-48D1-A587-63C49DF69A5D}" type="presParOf" srcId="{CE32F78B-9C62-420E-93E8-93A5C8ECFE06}" destId="{981D2B77-9400-44ED-8BBE-C33ABEEEDBF2}" srcOrd="1" destOrd="0" presId="urn:microsoft.com/office/officeart/2005/8/layout/vList3#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BCB2C-A933-470E-897B-D8348E709651}">
      <dsp:nvSpPr>
        <dsp:cNvPr id="0" name=""/>
        <dsp:cNvSpPr/>
      </dsp:nvSpPr>
      <dsp:spPr>
        <a:xfrm rot="10800000">
          <a:off x="1835293" y="693"/>
          <a:ext cx="5985768" cy="1310397"/>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849" tIns="121920" rIns="227584" bIns="121920" numCol="1" spcCol="1270" anchor="ctr" anchorCtr="0">
          <a:noAutofit/>
        </a:bodyPr>
        <a:lstStyle/>
        <a:p>
          <a:pPr lvl="0" algn="ctr" defTabSz="1422400">
            <a:lnSpc>
              <a:spcPct val="90000"/>
            </a:lnSpc>
            <a:spcBef>
              <a:spcPct val="0"/>
            </a:spcBef>
            <a:spcAft>
              <a:spcPct val="35000"/>
            </a:spcAft>
          </a:pPr>
          <a:r>
            <a:rPr lang="es-ES" sz="3200" b="1" kern="1200" dirty="0" smtClean="0"/>
            <a:t>PROGRAMA AYUDA ENTRE IGUALES</a:t>
          </a:r>
          <a:endParaRPr lang="es-ES" sz="3200" b="1" kern="1200" dirty="0"/>
        </a:p>
      </dsp:txBody>
      <dsp:txXfrm rot="10800000">
        <a:off x="2162892" y="693"/>
        <a:ext cx="5658169" cy="1310397"/>
      </dsp:txXfrm>
    </dsp:sp>
    <dsp:sp modelId="{D928BEB7-892F-42BC-AAAD-BD7A47810C10}">
      <dsp:nvSpPr>
        <dsp:cNvPr id="0" name=""/>
        <dsp:cNvSpPr/>
      </dsp:nvSpPr>
      <dsp:spPr>
        <a:xfrm>
          <a:off x="1180094" y="693"/>
          <a:ext cx="1310397" cy="131039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40CB75-EE06-41D0-A40C-29CC2ABE8E51}">
      <dsp:nvSpPr>
        <dsp:cNvPr id="0" name=""/>
        <dsp:cNvSpPr/>
      </dsp:nvSpPr>
      <dsp:spPr>
        <a:xfrm rot="10800000">
          <a:off x="1835293" y="1702255"/>
          <a:ext cx="5985768" cy="1310397"/>
        </a:xfrm>
        <a:prstGeom prst="homePlate">
          <a:avLst/>
        </a:prstGeom>
        <a:solidFill>
          <a:schemeClr val="accent3">
            <a:hueOff val="-35074"/>
            <a:satOff val="-9920"/>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849" tIns="121920" rIns="227584" bIns="121920" numCol="1" spcCol="1270" anchor="ctr" anchorCtr="0">
          <a:noAutofit/>
        </a:bodyPr>
        <a:lstStyle/>
        <a:p>
          <a:pPr lvl="0" algn="ctr" defTabSz="1422400">
            <a:lnSpc>
              <a:spcPct val="90000"/>
            </a:lnSpc>
            <a:spcBef>
              <a:spcPct val="0"/>
            </a:spcBef>
            <a:spcAft>
              <a:spcPct val="35000"/>
            </a:spcAft>
          </a:pPr>
          <a:r>
            <a:rPr lang="es-ES" sz="3200" b="1" kern="1200" dirty="0" smtClean="0"/>
            <a:t>PROGRAMA ALUMNO MAYOR</a:t>
          </a:r>
          <a:endParaRPr lang="es-ES" sz="3200" b="1" kern="1200" dirty="0"/>
        </a:p>
      </dsp:txBody>
      <dsp:txXfrm rot="10800000">
        <a:off x="2162892" y="1702255"/>
        <a:ext cx="5658169" cy="1310397"/>
      </dsp:txXfrm>
    </dsp:sp>
    <dsp:sp modelId="{F15E96D1-F5AC-4B8E-BE7A-E30E6E08A653}">
      <dsp:nvSpPr>
        <dsp:cNvPr id="0" name=""/>
        <dsp:cNvSpPr/>
      </dsp:nvSpPr>
      <dsp:spPr>
        <a:xfrm>
          <a:off x="1180094" y="1702255"/>
          <a:ext cx="1310397" cy="1310397"/>
        </a:xfrm>
        <a:prstGeom prst="ellipse">
          <a:avLst/>
        </a:prstGeom>
        <a:solidFill>
          <a:schemeClr val="accent3">
            <a:tint val="50000"/>
            <a:hueOff val="-22832"/>
            <a:satOff val="-10014"/>
            <a:lumOff val="-15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1D2B77-9400-44ED-8BBE-C33ABEEEDBF2}">
      <dsp:nvSpPr>
        <dsp:cNvPr id="0" name=""/>
        <dsp:cNvSpPr/>
      </dsp:nvSpPr>
      <dsp:spPr>
        <a:xfrm rot="10800000">
          <a:off x="1835293" y="3403816"/>
          <a:ext cx="5985768" cy="1310397"/>
        </a:xfrm>
        <a:prstGeom prst="homePlate">
          <a:avLst/>
        </a:prstGeom>
        <a:solidFill>
          <a:schemeClr val="accent3">
            <a:hueOff val="-70148"/>
            <a:satOff val="-19839"/>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849" tIns="121920" rIns="227584" bIns="121920" numCol="1" spcCol="1270" anchor="ctr" anchorCtr="0">
          <a:noAutofit/>
        </a:bodyPr>
        <a:lstStyle/>
        <a:p>
          <a:pPr lvl="0" algn="ctr" defTabSz="1422400">
            <a:lnSpc>
              <a:spcPct val="90000"/>
            </a:lnSpc>
            <a:spcBef>
              <a:spcPct val="0"/>
            </a:spcBef>
            <a:spcAft>
              <a:spcPct val="35000"/>
            </a:spcAft>
          </a:pPr>
          <a:r>
            <a:rPr lang="es-ES" sz="3200" b="1" kern="1200" dirty="0" smtClean="0"/>
            <a:t>LA RED DEL BUÑUEL</a:t>
          </a:r>
          <a:endParaRPr lang="es-ES" sz="3200" b="1" kern="1200" dirty="0"/>
        </a:p>
      </dsp:txBody>
      <dsp:txXfrm rot="10800000">
        <a:off x="2162892" y="3403816"/>
        <a:ext cx="5658169" cy="1310397"/>
      </dsp:txXfrm>
    </dsp:sp>
    <dsp:sp modelId="{0F813F50-585F-4990-B788-002C2E4EB1ED}">
      <dsp:nvSpPr>
        <dsp:cNvPr id="0" name=""/>
        <dsp:cNvSpPr/>
      </dsp:nvSpPr>
      <dsp:spPr>
        <a:xfrm>
          <a:off x="1180094" y="3403816"/>
          <a:ext cx="1310397" cy="1310397"/>
        </a:xfrm>
        <a:prstGeom prst="ellipse">
          <a:avLst/>
        </a:prstGeom>
        <a:solidFill>
          <a:schemeClr val="accent3">
            <a:tint val="50000"/>
            <a:hueOff val="-45665"/>
            <a:satOff val="-20029"/>
            <a:lumOff val="-30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58CBF716-191D-42EB-8FC1-9D5CBBB2036E}" type="datetimeFigureOut">
              <a:rPr lang="es-ES" smtClean="0"/>
              <a:pPr/>
              <a:t>17/11/2016</a:t>
            </a:fld>
            <a:endParaRPr lang="es-ES"/>
          </a:p>
        </p:txBody>
      </p:sp>
      <p:sp>
        <p:nvSpPr>
          <p:cNvPr id="4" name="3 Marcador de imagen de diapositiva"/>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491454E9-3718-487A-89F9-7F8E4E5D26D3}" type="slidenum">
              <a:rPr lang="es-ES" smtClean="0"/>
              <a:pPr/>
              <a:t>‹Nº›</a:t>
            </a:fld>
            <a:endParaRPr lang="es-ES"/>
          </a:p>
        </p:txBody>
      </p:sp>
    </p:spTree>
    <p:extLst>
      <p:ext uri="{BB962C8B-B14F-4D97-AF65-F5344CB8AC3E}">
        <p14:creationId xmlns="" xmlns:p14="http://schemas.microsoft.com/office/powerpoint/2010/main" val="3760475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91454E9-3718-487A-89F9-7F8E4E5D26D3}" type="slidenum">
              <a:rPr lang="es-ES" smtClean="0"/>
              <a:pPr/>
              <a:t>5</a:t>
            </a:fld>
            <a:endParaRPr lang="es-ES"/>
          </a:p>
        </p:txBody>
      </p:sp>
    </p:spTree>
    <p:extLst>
      <p:ext uri="{BB962C8B-B14F-4D97-AF65-F5344CB8AC3E}">
        <p14:creationId xmlns="" xmlns:p14="http://schemas.microsoft.com/office/powerpoint/2010/main" val="251486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91454E9-3718-487A-89F9-7F8E4E5D26D3}" type="slidenum">
              <a:rPr lang="es-ES" smtClean="0"/>
              <a:pPr/>
              <a:t>6</a:t>
            </a:fld>
            <a:endParaRPr lang="es-ES"/>
          </a:p>
        </p:txBody>
      </p:sp>
    </p:spTree>
    <p:extLst>
      <p:ext uri="{BB962C8B-B14F-4D97-AF65-F5344CB8AC3E}">
        <p14:creationId xmlns="" xmlns:p14="http://schemas.microsoft.com/office/powerpoint/2010/main" val="2514864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91454E9-3718-487A-89F9-7F8E4E5D26D3}" type="slidenum">
              <a:rPr lang="es-ES" smtClean="0"/>
              <a:pPr/>
              <a:t>7</a:t>
            </a:fld>
            <a:endParaRPr lang="es-ES"/>
          </a:p>
        </p:txBody>
      </p:sp>
    </p:spTree>
    <p:extLst>
      <p:ext uri="{BB962C8B-B14F-4D97-AF65-F5344CB8AC3E}">
        <p14:creationId xmlns="" xmlns:p14="http://schemas.microsoft.com/office/powerpoint/2010/main" val="2514864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0D3FFAC-0EF2-474F-96B8-381F9DD849EC}" type="datetimeFigureOut">
              <a:rPr lang="es-ES" smtClean="0"/>
              <a:pPr/>
              <a:t>17/11/2016</a:t>
            </a:fld>
            <a:endParaRPr lang="es-ES"/>
          </a:p>
        </p:txBody>
      </p:sp>
      <p:sp>
        <p:nvSpPr>
          <p:cNvPr id="5" name="Footer Placeholder 4"/>
          <p:cNvSpPr>
            <a:spLocks noGrp="1"/>
          </p:cNvSpPr>
          <p:nvPr>
            <p:ph type="ftr" sz="quarter" idx="11"/>
          </p:nvPr>
        </p:nvSpPr>
        <p:spPr/>
        <p:txBody>
          <a:bodyPr/>
          <a:lstStyle/>
          <a:p>
            <a:endParaRPr lang="es-E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CDE64BF-AE2E-4357-BB8A-3C5C10942DEC}" type="slidenum">
              <a:rPr lang="es-ES" smtClean="0"/>
              <a:pPr/>
              <a:t>‹Nº›</a:t>
            </a:fld>
            <a:endParaRPr lang="es-E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s-ES" smtClean="0"/>
              <a:t>Haga clic para modificar el estilo de título del patrón</a:t>
            </a:r>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0D3FFAC-0EF2-474F-96B8-381F9DD849EC}" type="datetimeFigureOut">
              <a:rPr lang="es-ES" smtClean="0"/>
              <a:pPr/>
              <a:t>17/11/2016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DE64BF-AE2E-4357-BB8A-3C5C10942DEC}" type="slidenum">
              <a:rPr lang="es-ES" smtClean="0"/>
              <a:pPr/>
              <a:t>‹Nº›</a:t>
            </a:fld>
            <a:endParaRPr lang="es-E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D3FFAC-0EF2-474F-96B8-381F9DD849EC}" type="datetimeFigureOut">
              <a:rPr lang="es-ES" smtClean="0"/>
              <a:pPr/>
              <a:t>17/11/2016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DE64BF-AE2E-4357-BB8A-3C5C10942DEC}" type="slidenum">
              <a:rPr lang="es-ES" smtClean="0"/>
              <a:pPr/>
              <a:t>‹Nº›</a:t>
            </a:fld>
            <a:endParaRPr lang="es-E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0D3FFAC-0EF2-474F-96B8-381F9DD849EC}" type="datetimeFigureOut">
              <a:rPr lang="es-ES" smtClean="0"/>
              <a:pPr/>
              <a:t>17/11/2016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DE64BF-AE2E-4357-BB8A-3C5C10942DEC}" type="slidenum">
              <a:rPr lang="es-ES" smtClean="0"/>
              <a:pPr/>
              <a:t>‹Nº›</a:t>
            </a:fld>
            <a:endParaRPr lang="es-E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0D3FFAC-0EF2-474F-96B8-381F9DD849EC}" type="datetimeFigureOut">
              <a:rPr lang="es-ES" smtClean="0"/>
              <a:pPr/>
              <a:t>17/11/2016</a:t>
            </a:fld>
            <a:endParaRPr lang="es-E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DE64BF-AE2E-4357-BB8A-3C5C10942DEC}" type="slidenum">
              <a:rPr lang="es-ES" smtClean="0"/>
              <a:pPr/>
              <a:t>‹Nº›</a:t>
            </a:fld>
            <a:endParaRPr lang="es-E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s-ES" smtClean="0"/>
              <a:t>Haga clic para modificar el estilo de título del patrón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0D3FFAC-0EF2-474F-96B8-381F9DD849EC}" type="datetimeFigureOut">
              <a:rPr lang="es-ES" smtClean="0"/>
              <a:pPr/>
              <a:t>17/11/2016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CDE64BF-AE2E-4357-BB8A-3C5C10942DEC}" type="slidenum">
              <a:rPr lang="es-ES" smtClean="0"/>
              <a:pPr/>
              <a:t>‹Nº›</a:t>
            </a:fld>
            <a:endParaRPr lang="es-E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0D3FFAC-0EF2-474F-96B8-381F9DD849EC}" type="datetimeFigureOut">
              <a:rPr lang="es-ES" smtClean="0"/>
              <a:pPr/>
              <a:t>17/11/2016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CDE64BF-AE2E-4357-BB8A-3C5C10942DEC}" type="slidenum">
              <a:rPr lang="es-ES" smtClean="0"/>
              <a:pPr/>
              <a:t>‹Nº›</a:t>
            </a:fld>
            <a:endParaRPr lang="es-E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0D3FFAC-0EF2-474F-96B8-381F9DD849EC}" type="datetimeFigureOut">
              <a:rPr lang="es-ES" smtClean="0"/>
              <a:pPr/>
              <a:t>17/11/2016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CDE64BF-AE2E-4357-BB8A-3C5C10942DEC}" type="slidenum">
              <a:rPr lang="es-ES" smtClean="0"/>
              <a:pPr/>
              <a:t>‹Nº›</a:t>
            </a:fld>
            <a:endParaRPr lang="es-E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0D3FFAC-0EF2-474F-96B8-381F9DD849EC}" type="datetimeFigureOut">
              <a:rPr lang="es-ES" smtClean="0"/>
              <a:pPr/>
              <a:t>17/11/2016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CDE64BF-AE2E-4357-BB8A-3C5C10942DEC}" type="slidenum">
              <a:rPr lang="es-ES" smtClean="0"/>
              <a:pPr/>
              <a:t>‹Nº›</a:t>
            </a:fld>
            <a:endParaRPr lang="es-E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0D3FFAC-0EF2-474F-96B8-381F9DD849EC}" type="datetimeFigureOut">
              <a:rPr lang="es-ES" smtClean="0"/>
              <a:pPr/>
              <a:t>17/11/2016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CDE64BF-AE2E-4357-BB8A-3C5C10942DEC}" type="slidenum">
              <a:rPr lang="es-ES" smtClean="0"/>
              <a:pPr/>
              <a:t>‹Nº›</a:t>
            </a:fld>
            <a:endParaRPr lang="es-E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p>
            <a:fld id="{00D3FFAC-0EF2-474F-96B8-381F9DD849EC}" type="datetimeFigureOut">
              <a:rPr lang="es-ES" smtClean="0"/>
              <a:pPr/>
              <a:t>17/11/2016</a:t>
            </a:fld>
            <a:endParaRPr lang="es-ES"/>
          </a:p>
        </p:txBody>
      </p:sp>
      <p:sp>
        <p:nvSpPr>
          <p:cNvPr id="7" name="Slide Number Placeholder 6"/>
          <p:cNvSpPr>
            <a:spLocks noGrp="1"/>
          </p:cNvSpPr>
          <p:nvPr>
            <p:ph type="sldNum" sz="quarter" idx="12"/>
          </p:nvPr>
        </p:nvSpPr>
        <p:spPr/>
        <p:txBody>
          <a:bodyPr/>
          <a:lstStyle/>
          <a:p>
            <a:fld id="{CCDE64BF-AE2E-4357-BB8A-3C5C10942DEC}" type="slidenum">
              <a:rPr lang="es-ES" smtClean="0"/>
              <a:pPr/>
              <a:t>‹Nº›</a:t>
            </a:fld>
            <a:endParaRPr lang="es-E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s-E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0D3FFAC-0EF2-474F-96B8-381F9DD849EC}" type="datetimeFigureOut">
              <a:rPr lang="es-ES" smtClean="0"/>
              <a:pPr/>
              <a:t>17/11/2016</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CDE64BF-AE2E-4357-BB8A-3C5C10942DEC}" type="slidenum">
              <a:rPr lang="es-ES" smtClean="0"/>
              <a:pPr/>
              <a:t>‹Nº›</a:t>
            </a:fld>
            <a:endParaRPr lang="es-E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p:transition>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programa%20ayuda%20entre%20iguales,%20talleres%20arte%20y%20convivencia%2020.mp4" TargetMode="Externa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jpeg"/><Relationship Id="rId7" Type="http://schemas.openxmlformats.org/officeDocument/2006/relationships/hyperlink" Target="http://ieslbuza.es/la-red-del-bunuel/" TargetMode="External"/><Relationship Id="rId2" Type="http://schemas.openxmlformats.org/officeDocument/2006/relationships/hyperlink" Target="Secuencia%2002_1.mp4"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IMAGENES%20IESOCIO.ppt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dibujos%20de%20clase.pptx" TargetMode="Externa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normAutofit fontScale="70000" lnSpcReduction="20000"/>
          </a:bodyPr>
          <a:lstStyle/>
          <a:p>
            <a:pPr algn="r"/>
            <a:r>
              <a:rPr lang="es-ES" b="1" dirty="0" smtClean="0"/>
              <a:t>Jesús </a:t>
            </a:r>
            <a:r>
              <a:rPr lang="es-ES" b="1" dirty="0" err="1" smtClean="0"/>
              <a:t>martínez</a:t>
            </a:r>
            <a:r>
              <a:rPr lang="es-ES" b="1" dirty="0" smtClean="0"/>
              <a:t> cuesta</a:t>
            </a:r>
          </a:p>
          <a:p>
            <a:pPr algn="r"/>
            <a:r>
              <a:rPr lang="es-ES" b="1" dirty="0" smtClean="0"/>
              <a:t>Rosa </a:t>
            </a:r>
            <a:r>
              <a:rPr lang="es-ES" b="1" dirty="0" err="1" smtClean="0"/>
              <a:t>dobón</a:t>
            </a:r>
            <a:r>
              <a:rPr lang="es-ES" b="1" dirty="0" smtClean="0"/>
              <a:t> marco</a:t>
            </a:r>
            <a:endParaRPr lang="es-ES" b="1" dirty="0"/>
          </a:p>
        </p:txBody>
      </p:sp>
      <p:sp>
        <p:nvSpPr>
          <p:cNvPr id="2" name="1 Título"/>
          <p:cNvSpPr>
            <a:spLocks noGrp="1"/>
          </p:cNvSpPr>
          <p:nvPr>
            <p:ph type="ctrTitle"/>
          </p:nvPr>
        </p:nvSpPr>
        <p:spPr>
          <a:xfrm>
            <a:off x="571472" y="3429000"/>
            <a:ext cx="6629400" cy="1219201"/>
          </a:xfrm>
        </p:spPr>
        <p:txBody>
          <a:bodyPr/>
          <a:lstStyle/>
          <a:p>
            <a:r>
              <a:rPr lang="es-ES" sz="4800" b="1" spc="100" dirty="0" smtClean="0">
                <a:latin typeface="Calibri" pitchFamily="34" charset="0"/>
              </a:rPr>
              <a:t>Apuntes de convivencia</a:t>
            </a:r>
            <a:endParaRPr lang="es-ES" sz="4800" b="1" spc="100" dirty="0">
              <a:latin typeface="Calibri" pitchFamily="34" charset="0"/>
            </a:endParaRPr>
          </a:p>
        </p:txBody>
      </p:sp>
      <p:pic>
        <p:nvPicPr>
          <p:cNvPr id="4" name="3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23528" y="764704"/>
            <a:ext cx="8424936" cy="1728192"/>
          </a:xfrm>
          <a:prstGeom prst="rect">
            <a:avLst/>
          </a:prstGeom>
        </p:spPr>
      </p:pic>
    </p:spTree>
    <p:extLst>
      <p:ext uri="{BB962C8B-B14F-4D97-AF65-F5344CB8AC3E}">
        <p14:creationId xmlns="" xmlns:p14="http://schemas.microsoft.com/office/powerpoint/2010/main" val="70384549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23728" y="215062"/>
            <a:ext cx="5904656" cy="523220"/>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s-ES" sz="2800" b="1" dirty="0" smtClean="0">
                <a:solidFill>
                  <a:schemeClr val="tx1">
                    <a:lumMod val="65000"/>
                    <a:lumOff val="35000"/>
                  </a:schemeClr>
                </a:solidFill>
                <a:latin typeface="Calibri" pitchFamily="34" charset="0"/>
              </a:rPr>
              <a:t>TALLERES DE ARTE Y CONVIVENCIA</a:t>
            </a:r>
            <a:endParaRPr lang="es-ES" sz="2800" b="1" dirty="0">
              <a:solidFill>
                <a:schemeClr val="tx1">
                  <a:lumMod val="65000"/>
                  <a:lumOff val="35000"/>
                </a:schemeClr>
              </a:solidFill>
              <a:latin typeface="Calibri" pitchFamily="34" charset="0"/>
            </a:endParaRPr>
          </a:p>
        </p:txBody>
      </p:sp>
      <p:sp>
        <p:nvSpPr>
          <p:cNvPr id="8" name="7 CuadroTexto"/>
          <p:cNvSpPr txBox="1"/>
          <p:nvPr/>
        </p:nvSpPr>
        <p:spPr>
          <a:xfrm>
            <a:off x="2071670" y="836712"/>
            <a:ext cx="6676794" cy="1200329"/>
          </a:xfrm>
          <a:prstGeom prst="rect">
            <a:avLst/>
          </a:prstGeom>
          <a:noFill/>
          <a:ln w="12700" cap="rnd" cmpd="sng">
            <a:solidFill>
              <a:schemeClr val="tx1">
                <a:lumMod val="50000"/>
                <a:lumOff val="50000"/>
              </a:schemeClr>
            </a:solidFill>
          </a:ln>
          <a:effectLst>
            <a:glow rad="63500">
              <a:schemeClr val="accent1">
                <a:satMod val="175000"/>
                <a:alpha val="40000"/>
              </a:schemeClr>
            </a:glow>
          </a:effectLst>
        </p:spPr>
        <p:txBody>
          <a:bodyPr wrap="square" rtlCol="0">
            <a:spAutoFit/>
          </a:bodyPr>
          <a:lstStyle/>
          <a:p>
            <a:pPr algn="ctr"/>
            <a:r>
              <a:rPr lang="es-ES" sz="2400" i="1" dirty="0" smtClean="0">
                <a:latin typeface="Candara" pitchFamily="34" charset="0"/>
              </a:rPr>
              <a:t>Queremos construir un espacio apetecible, deseamos estar en compañía de otros.  Tener relaciones sanas, intercambiar buenos momentos…</a:t>
            </a:r>
            <a:endParaRPr lang="es-ES" sz="2400" b="1" i="1" dirty="0">
              <a:latin typeface="Candara" pitchFamily="34" charset="0"/>
            </a:endParaRPr>
          </a:p>
        </p:txBody>
      </p:sp>
      <p:sp>
        <p:nvSpPr>
          <p:cNvPr id="13" name="12 CuadroTexto"/>
          <p:cNvSpPr txBox="1"/>
          <p:nvPr/>
        </p:nvSpPr>
        <p:spPr>
          <a:xfrm>
            <a:off x="412839" y="2204864"/>
            <a:ext cx="8352928" cy="461665"/>
          </a:xfrm>
          <a:prstGeom prst="rect">
            <a:avLst/>
          </a:prstGeom>
          <a:noFill/>
        </p:spPr>
        <p:txBody>
          <a:bodyPr wrap="square" rtlCol="0">
            <a:spAutoFit/>
          </a:bodyPr>
          <a:lstStyle/>
          <a:p>
            <a:r>
              <a:rPr lang="es-ES" sz="2400" dirty="0" smtClean="0">
                <a:latin typeface="Candara" pitchFamily="34" charset="0"/>
              </a:rPr>
              <a:t>En los dos últimos cursos hemos realizado dos </a:t>
            </a:r>
            <a:r>
              <a:rPr lang="es-ES" sz="2400" b="1" dirty="0" smtClean="0">
                <a:latin typeface="Candara" pitchFamily="34" charset="0"/>
              </a:rPr>
              <a:t>talleres</a:t>
            </a:r>
            <a:r>
              <a:rPr lang="es-ES" sz="2400" dirty="0" smtClean="0">
                <a:latin typeface="Candara" pitchFamily="34" charset="0"/>
              </a:rPr>
              <a:t>: </a:t>
            </a:r>
            <a:endParaRPr lang="es-ES" sz="2400" dirty="0">
              <a:latin typeface="Candara" pitchFamily="34" charset="0"/>
            </a:endParaRPr>
          </a:p>
        </p:txBody>
      </p:sp>
      <p:sp>
        <p:nvSpPr>
          <p:cNvPr id="4" name="3 CuadroTexto"/>
          <p:cNvSpPr txBox="1"/>
          <p:nvPr/>
        </p:nvSpPr>
        <p:spPr>
          <a:xfrm>
            <a:off x="376172" y="2864169"/>
            <a:ext cx="4987916" cy="3570208"/>
          </a:xfrm>
          <a:prstGeom prst="rect">
            <a:avLst/>
          </a:prstGeom>
          <a:noFill/>
        </p:spPr>
        <p:txBody>
          <a:bodyPr wrap="square" rtlCol="0">
            <a:spAutoFit/>
          </a:bodyPr>
          <a:lstStyle/>
          <a:p>
            <a:r>
              <a:rPr lang="es-ES" sz="2500" b="1" dirty="0" smtClean="0">
                <a:solidFill>
                  <a:schemeClr val="tx1">
                    <a:lumMod val="65000"/>
                    <a:lumOff val="35000"/>
                  </a:schemeClr>
                </a:solidFill>
                <a:latin typeface="Candara" pitchFamily="34" charset="0"/>
              </a:rPr>
              <a:t>CURSO 2013 / 2014</a:t>
            </a:r>
          </a:p>
          <a:p>
            <a:r>
              <a:rPr lang="es-ES" sz="2400" b="1" dirty="0" smtClean="0">
                <a:latin typeface="Candara" pitchFamily="34" charset="0"/>
              </a:rPr>
              <a:t>Ambientación</a:t>
            </a:r>
            <a:r>
              <a:rPr lang="es-ES" sz="2400" dirty="0" smtClean="0">
                <a:latin typeface="Candara" pitchFamily="34" charset="0"/>
              </a:rPr>
              <a:t> del espacio del IES como «</a:t>
            </a:r>
            <a:r>
              <a:rPr lang="es-ES" sz="2400" b="1" dirty="0" smtClean="0">
                <a:latin typeface="Candara" pitchFamily="34" charset="0"/>
              </a:rPr>
              <a:t>un</a:t>
            </a:r>
            <a:r>
              <a:rPr lang="es-ES" sz="2400" dirty="0" smtClean="0">
                <a:latin typeface="Candara" pitchFamily="34" charset="0"/>
              </a:rPr>
              <a:t> </a:t>
            </a:r>
            <a:r>
              <a:rPr lang="es-ES" sz="2400" b="1" dirty="0" smtClean="0">
                <a:latin typeface="Candara" pitchFamily="34" charset="0"/>
              </a:rPr>
              <a:t>territorio de convivencia</a:t>
            </a:r>
            <a:r>
              <a:rPr lang="es-ES" sz="2400" dirty="0" smtClean="0">
                <a:latin typeface="Candara" pitchFamily="34" charset="0"/>
              </a:rPr>
              <a:t>»:</a:t>
            </a:r>
          </a:p>
          <a:p>
            <a:pPr marL="342900" indent="-342900">
              <a:buFontTx/>
              <a:buChar char="-"/>
            </a:pPr>
            <a:r>
              <a:rPr lang="es-ES" sz="2200" dirty="0" smtClean="0">
                <a:latin typeface="Candara" pitchFamily="34" charset="0"/>
              </a:rPr>
              <a:t>Rotulación de pasillos como si fueran calles y expresión de como nos sentimos en esos espacios.</a:t>
            </a:r>
          </a:p>
          <a:p>
            <a:pPr marL="342900" indent="-342900">
              <a:buFontTx/>
              <a:buChar char="-"/>
            </a:pPr>
            <a:r>
              <a:rPr lang="es-ES" sz="2200" dirty="0" smtClean="0">
                <a:latin typeface="Candara" pitchFamily="34" charset="0"/>
              </a:rPr>
              <a:t>Ambientación con murales.</a:t>
            </a:r>
          </a:p>
          <a:p>
            <a:pPr marL="342900" indent="-342900">
              <a:buFontTx/>
              <a:buChar char="-"/>
            </a:pPr>
            <a:r>
              <a:rPr lang="es-ES" sz="2200" dirty="0" smtClean="0">
                <a:latin typeface="Candara" pitchFamily="34" charset="0"/>
              </a:rPr>
              <a:t>Aprovechamiento de la </a:t>
            </a:r>
            <a:r>
              <a:rPr lang="es-ES" sz="2200" dirty="0" err="1" smtClean="0">
                <a:latin typeface="Candara" pitchFamily="34" charset="0"/>
              </a:rPr>
              <a:t>señalética</a:t>
            </a:r>
            <a:r>
              <a:rPr lang="es-ES" sz="2200" dirty="0" smtClean="0">
                <a:latin typeface="Candara" pitchFamily="34" charset="0"/>
              </a:rPr>
              <a:t> de tráfico para establecer «normas».</a:t>
            </a:r>
          </a:p>
          <a:p>
            <a:pPr marL="342900" indent="-342900">
              <a:buFontTx/>
              <a:buChar char="-"/>
            </a:pPr>
            <a:r>
              <a:rPr lang="es-ES" sz="2200" dirty="0" smtClean="0">
                <a:latin typeface="Candara" pitchFamily="34" charset="0"/>
              </a:rPr>
              <a:t>Hall: los pronombres y su espejo.</a:t>
            </a:r>
            <a:endParaRPr lang="es-ES" sz="2200" dirty="0">
              <a:latin typeface="Candara" pitchFamily="34" charset="0"/>
            </a:endParaRPr>
          </a:p>
        </p:txBody>
      </p:sp>
      <p:pic>
        <p:nvPicPr>
          <p:cNvPr id="9" name="8 Imagen" descr="C:\Users\or02\Desktop\Archivo 29-4-16 20 26 21.jpe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84168" y="2852936"/>
            <a:ext cx="2763122" cy="3396109"/>
          </a:xfrm>
          <a:prstGeom prst="rect">
            <a:avLst/>
          </a:prstGeom>
          <a:noFill/>
          <a:ln>
            <a:noFill/>
          </a:ln>
        </p:spPr>
      </p:pic>
      <p:pic>
        <p:nvPicPr>
          <p:cNvPr id="10" name="9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4282" y="214290"/>
            <a:ext cx="1679401" cy="1217655"/>
          </a:xfrm>
          <a:prstGeom prst="rect">
            <a:avLst/>
          </a:prstGeom>
        </p:spPr>
      </p:pic>
    </p:spTree>
    <p:extLst>
      <p:ext uri="{BB962C8B-B14F-4D97-AF65-F5344CB8AC3E}">
        <p14:creationId xmlns="" xmlns:p14="http://schemas.microsoft.com/office/powerpoint/2010/main" val="332378401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23728" y="215062"/>
            <a:ext cx="5904656" cy="523220"/>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s-ES" sz="2800" b="1" dirty="0" smtClean="0">
                <a:solidFill>
                  <a:schemeClr val="tx1">
                    <a:lumMod val="65000"/>
                    <a:lumOff val="35000"/>
                  </a:schemeClr>
                </a:solidFill>
                <a:latin typeface="Calibri" pitchFamily="34" charset="0"/>
              </a:rPr>
              <a:t>TALLERES DE ARTE Y CONVIVENCIA</a:t>
            </a:r>
            <a:endParaRPr lang="es-ES" sz="2800" b="1" dirty="0">
              <a:solidFill>
                <a:schemeClr val="tx1">
                  <a:lumMod val="65000"/>
                  <a:lumOff val="35000"/>
                </a:schemeClr>
              </a:solidFill>
              <a:latin typeface="Calibri" pitchFamily="34" charset="0"/>
            </a:endParaRPr>
          </a:p>
        </p:txBody>
      </p:sp>
      <p:pic>
        <p:nvPicPr>
          <p:cNvPr id="12" name="11 Imagen" descr="C:\Users\or02\Desktop\Archivo 29-4-16 20 26 21.jpe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84168" y="2852936"/>
            <a:ext cx="2763122" cy="3396109"/>
          </a:xfrm>
          <a:prstGeom prst="rect">
            <a:avLst/>
          </a:prstGeom>
          <a:noFill/>
          <a:ln>
            <a:noFill/>
          </a:ln>
        </p:spPr>
      </p:pic>
      <p:sp>
        <p:nvSpPr>
          <p:cNvPr id="4" name="3 CuadroTexto"/>
          <p:cNvSpPr txBox="1"/>
          <p:nvPr/>
        </p:nvSpPr>
        <p:spPr>
          <a:xfrm>
            <a:off x="1907704" y="754683"/>
            <a:ext cx="6867578" cy="477054"/>
          </a:xfrm>
          <a:prstGeom prst="rect">
            <a:avLst/>
          </a:prstGeom>
          <a:noFill/>
        </p:spPr>
        <p:txBody>
          <a:bodyPr wrap="square" rtlCol="0">
            <a:spAutoFit/>
          </a:bodyPr>
          <a:lstStyle/>
          <a:p>
            <a:r>
              <a:rPr lang="es-ES" sz="2500" b="1" dirty="0" smtClean="0">
                <a:solidFill>
                  <a:schemeClr val="tx1">
                    <a:lumMod val="65000"/>
                    <a:lumOff val="35000"/>
                  </a:schemeClr>
                </a:solidFill>
                <a:latin typeface="Candara" pitchFamily="34" charset="0"/>
              </a:rPr>
              <a:t>CURSO 2014 / 2015.  </a:t>
            </a:r>
            <a:r>
              <a:rPr lang="es-ES" sz="2500" dirty="0" smtClean="0">
                <a:latin typeface="Candara" pitchFamily="34" charset="0"/>
              </a:rPr>
              <a:t>«</a:t>
            </a:r>
            <a:r>
              <a:rPr lang="es-ES" sz="2500" b="1" dirty="0" smtClean="0">
                <a:latin typeface="Candara" pitchFamily="34" charset="0"/>
              </a:rPr>
              <a:t>Espacios con historia</a:t>
            </a:r>
            <a:r>
              <a:rPr lang="es-ES" sz="2500" dirty="0" smtClean="0">
                <a:latin typeface="Candara" pitchFamily="34" charset="0"/>
              </a:rPr>
              <a:t>».  </a:t>
            </a:r>
          </a:p>
        </p:txBody>
      </p:sp>
      <p:sp>
        <p:nvSpPr>
          <p:cNvPr id="9" name="8 CuadroTexto"/>
          <p:cNvSpPr txBox="1"/>
          <p:nvPr/>
        </p:nvSpPr>
        <p:spPr>
          <a:xfrm>
            <a:off x="238060" y="1411867"/>
            <a:ext cx="8784976" cy="1569660"/>
          </a:xfrm>
          <a:prstGeom prst="rect">
            <a:avLst/>
          </a:prstGeom>
          <a:noFill/>
        </p:spPr>
        <p:txBody>
          <a:bodyPr wrap="square" rtlCol="0">
            <a:spAutoFit/>
          </a:bodyPr>
          <a:lstStyle/>
          <a:p>
            <a:r>
              <a:rPr lang="es-ES" sz="2400" i="1" kern="1000" spc="100" dirty="0" smtClean="0">
                <a:latin typeface="Candara" pitchFamily="34" charset="0"/>
              </a:rPr>
              <a:t>El instituto no es solo el lugar donde se estudia…, es el espacio donde </a:t>
            </a:r>
            <a:r>
              <a:rPr lang="es-ES" sz="2400" b="1" i="1" kern="1000" spc="100" dirty="0" smtClean="0">
                <a:latin typeface="Candara" pitchFamily="34" charset="0"/>
              </a:rPr>
              <a:t>nos pasan cosas</a:t>
            </a:r>
            <a:r>
              <a:rPr lang="es-ES" sz="2400" i="1" kern="1000" spc="100" dirty="0" smtClean="0">
                <a:latin typeface="Candara" pitchFamily="34" charset="0"/>
              </a:rPr>
              <a:t>, es el lugar donde </a:t>
            </a:r>
            <a:r>
              <a:rPr lang="es-ES" sz="2400" b="1" i="1" kern="1000" spc="100" dirty="0" smtClean="0">
                <a:latin typeface="Candara" pitchFamily="34" charset="0"/>
              </a:rPr>
              <a:t>se experimentan y depositan muchas emociones</a:t>
            </a:r>
            <a:r>
              <a:rPr lang="es-ES" sz="2400" i="1" kern="1000" spc="100" dirty="0" smtClean="0">
                <a:latin typeface="Candara" pitchFamily="34" charset="0"/>
              </a:rPr>
              <a:t>. Son </a:t>
            </a:r>
            <a:r>
              <a:rPr lang="es-ES" sz="2400" b="1" i="1" kern="1000" spc="100" dirty="0" smtClean="0">
                <a:latin typeface="Candara" pitchFamily="34" charset="0"/>
              </a:rPr>
              <a:t>espacios con memoria, historia e historias</a:t>
            </a:r>
            <a:r>
              <a:rPr lang="es-ES" sz="2400" b="1" i="1" dirty="0" smtClean="0">
                <a:latin typeface="Candara" pitchFamily="34" charset="0"/>
              </a:rPr>
              <a:t>. </a:t>
            </a:r>
          </a:p>
        </p:txBody>
      </p:sp>
      <p:sp>
        <p:nvSpPr>
          <p:cNvPr id="10" name="9 CuadroTexto"/>
          <p:cNvSpPr txBox="1"/>
          <p:nvPr/>
        </p:nvSpPr>
        <p:spPr>
          <a:xfrm>
            <a:off x="238060" y="4669617"/>
            <a:ext cx="5788224" cy="1938992"/>
          </a:xfrm>
          <a:prstGeom prst="rect">
            <a:avLst/>
          </a:prstGeom>
          <a:noFill/>
        </p:spPr>
        <p:txBody>
          <a:bodyPr wrap="square" rtlCol="0">
            <a:spAutoFit/>
          </a:bodyPr>
          <a:lstStyle/>
          <a:p>
            <a:r>
              <a:rPr lang="es-ES" sz="2400" i="1" spc="100" dirty="0" smtClean="0">
                <a:latin typeface="Candara" pitchFamily="34" charset="0"/>
              </a:rPr>
              <a:t>Para </a:t>
            </a:r>
            <a:r>
              <a:rPr lang="es-ES" sz="2400" b="1" i="1" spc="100" dirty="0" smtClean="0">
                <a:latin typeface="Candara" pitchFamily="34" charset="0"/>
              </a:rPr>
              <a:t>recordar las vivencias </a:t>
            </a:r>
            <a:r>
              <a:rPr lang="es-ES" sz="2400" i="1" spc="100" dirty="0" smtClean="0">
                <a:latin typeface="Candara" pitchFamily="34" charset="0"/>
              </a:rPr>
              <a:t>es necesario acudir en la memoria al </a:t>
            </a:r>
            <a:r>
              <a:rPr lang="es-ES" sz="2400" b="1" i="1" spc="100" dirty="0" smtClean="0">
                <a:latin typeface="Candara" pitchFamily="34" charset="0"/>
              </a:rPr>
              <a:t>lugar donde se dieron</a:t>
            </a:r>
            <a:r>
              <a:rPr lang="es-ES" sz="2400" i="1" spc="100" dirty="0" smtClean="0">
                <a:latin typeface="Candara" pitchFamily="34" charset="0"/>
              </a:rPr>
              <a:t> y allí nos aparecen escenografías de </a:t>
            </a:r>
            <a:r>
              <a:rPr lang="es-ES" sz="2400" b="1" i="1" spc="100" dirty="0" smtClean="0">
                <a:latin typeface="Candara" pitchFamily="34" charset="0"/>
              </a:rPr>
              <a:t>recuerdos que casi podemos visualizar</a:t>
            </a:r>
            <a:r>
              <a:rPr lang="es-ES" sz="2400" i="1" dirty="0" smtClean="0">
                <a:latin typeface="Candara" pitchFamily="34" charset="0"/>
              </a:rPr>
              <a:t>.</a:t>
            </a:r>
          </a:p>
        </p:txBody>
      </p:sp>
      <p:pic>
        <p:nvPicPr>
          <p:cNvPr id="6" name="5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1560" y="3019342"/>
            <a:ext cx="2952328" cy="1582449"/>
          </a:xfrm>
          <a:prstGeom prst="rect">
            <a:avLst/>
          </a:prstGeom>
          <a:effectLst>
            <a:glow rad="101600">
              <a:schemeClr val="bg1">
                <a:lumMod val="50000"/>
                <a:alpha val="40000"/>
              </a:schemeClr>
            </a:glow>
            <a:softEdge rad="12700"/>
          </a:effectLst>
        </p:spPr>
      </p:pic>
      <p:pic>
        <p:nvPicPr>
          <p:cNvPr id="11" name="10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4282" y="214290"/>
            <a:ext cx="1679401" cy="1217655"/>
          </a:xfrm>
          <a:prstGeom prst="rect">
            <a:avLst/>
          </a:prstGeom>
        </p:spPr>
      </p:pic>
    </p:spTree>
    <p:extLst>
      <p:ext uri="{BB962C8B-B14F-4D97-AF65-F5344CB8AC3E}">
        <p14:creationId xmlns="" xmlns:p14="http://schemas.microsoft.com/office/powerpoint/2010/main" val="46092801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23728" y="215062"/>
            <a:ext cx="5904656" cy="523220"/>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s-ES" sz="2800" b="1" dirty="0" smtClean="0">
                <a:solidFill>
                  <a:schemeClr val="tx1">
                    <a:lumMod val="65000"/>
                    <a:lumOff val="35000"/>
                  </a:schemeClr>
                </a:solidFill>
                <a:latin typeface="Calibri" pitchFamily="34" charset="0"/>
              </a:rPr>
              <a:t>TALLERES DE ARTE Y CONVIVENCIA</a:t>
            </a:r>
            <a:endParaRPr lang="es-ES" sz="2800" b="1" dirty="0">
              <a:solidFill>
                <a:schemeClr val="tx1">
                  <a:lumMod val="65000"/>
                  <a:lumOff val="35000"/>
                </a:schemeClr>
              </a:solidFill>
              <a:latin typeface="Calibri" pitchFamily="34" charset="0"/>
            </a:endParaRPr>
          </a:p>
        </p:txBody>
      </p:sp>
      <p:pic>
        <p:nvPicPr>
          <p:cNvPr id="12" name="11 Imagen" descr="C:\Users\or02\Desktop\Archivo 29-4-16 20 26 21.jpeg">
            <a:hlinkClick r:id="rId2" action="ppaction://hlinkfile"/>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4168" y="2852936"/>
            <a:ext cx="2763122" cy="3396109"/>
          </a:xfrm>
          <a:prstGeom prst="rect">
            <a:avLst/>
          </a:prstGeom>
          <a:noFill/>
          <a:ln>
            <a:noFill/>
          </a:ln>
        </p:spPr>
      </p:pic>
      <p:sp>
        <p:nvSpPr>
          <p:cNvPr id="4" name="3 CuadroTexto"/>
          <p:cNvSpPr txBox="1"/>
          <p:nvPr/>
        </p:nvSpPr>
        <p:spPr>
          <a:xfrm>
            <a:off x="1907704" y="754683"/>
            <a:ext cx="6867578" cy="461665"/>
          </a:xfrm>
          <a:prstGeom prst="rect">
            <a:avLst/>
          </a:prstGeom>
          <a:noFill/>
        </p:spPr>
        <p:txBody>
          <a:bodyPr wrap="square" rtlCol="0">
            <a:spAutoFit/>
          </a:bodyPr>
          <a:lstStyle/>
          <a:p>
            <a:r>
              <a:rPr lang="es-ES" sz="2400" b="1" dirty="0" smtClean="0">
                <a:solidFill>
                  <a:schemeClr val="tx1">
                    <a:lumMod val="65000"/>
                    <a:lumOff val="35000"/>
                  </a:schemeClr>
                </a:solidFill>
                <a:latin typeface="Candara" pitchFamily="34" charset="0"/>
              </a:rPr>
              <a:t>CURSO 2014 / 2015.  </a:t>
            </a:r>
            <a:r>
              <a:rPr lang="es-ES" sz="2400" dirty="0" smtClean="0">
                <a:latin typeface="Candara" pitchFamily="34" charset="0"/>
              </a:rPr>
              <a:t>«</a:t>
            </a:r>
            <a:r>
              <a:rPr lang="es-ES" sz="2400" b="1" dirty="0" smtClean="0">
                <a:latin typeface="Candara" pitchFamily="34" charset="0"/>
              </a:rPr>
              <a:t>Espacios con historia</a:t>
            </a:r>
            <a:r>
              <a:rPr lang="es-ES" sz="2400" dirty="0" smtClean="0">
                <a:latin typeface="Candara" pitchFamily="34" charset="0"/>
              </a:rPr>
              <a:t>».  </a:t>
            </a:r>
          </a:p>
        </p:txBody>
      </p:sp>
      <p:sp>
        <p:nvSpPr>
          <p:cNvPr id="9" name="8 CuadroTexto"/>
          <p:cNvSpPr txBox="1"/>
          <p:nvPr/>
        </p:nvSpPr>
        <p:spPr>
          <a:xfrm>
            <a:off x="238060" y="1411867"/>
            <a:ext cx="8784976" cy="1569660"/>
          </a:xfrm>
          <a:prstGeom prst="rect">
            <a:avLst/>
          </a:prstGeom>
          <a:noFill/>
        </p:spPr>
        <p:txBody>
          <a:bodyPr wrap="square" rtlCol="0">
            <a:spAutoFit/>
          </a:bodyPr>
          <a:lstStyle/>
          <a:p>
            <a:pPr marL="342900" indent="-342900">
              <a:buFontTx/>
              <a:buChar char="-"/>
            </a:pPr>
            <a:r>
              <a:rPr lang="es-ES" sz="2400" dirty="0" smtClean="0">
                <a:latin typeface="Candara" pitchFamily="34" charset="0"/>
              </a:rPr>
              <a:t>Realización de cartelas y distribución, por los espacios donde hemos tenido esas vivencias o hemos sentido esas emociones.  Emociones agradables y menos agradables, emociones que nos rompen el corazón… </a:t>
            </a:r>
            <a:endParaRPr lang="es-ES" sz="2400" b="1" dirty="0" smtClean="0">
              <a:latin typeface="Candara" pitchFamily="34" charset="0"/>
            </a:endParaRPr>
          </a:p>
        </p:txBody>
      </p:sp>
      <p:sp>
        <p:nvSpPr>
          <p:cNvPr id="11" name="10 CuadroTexto"/>
          <p:cNvSpPr txBox="1"/>
          <p:nvPr/>
        </p:nvSpPr>
        <p:spPr>
          <a:xfrm>
            <a:off x="539550" y="3429000"/>
            <a:ext cx="5112569" cy="2492990"/>
          </a:xfrm>
          <a:prstGeom prst="rect">
            <a:avLst/>
          </a:prstGeom>
          <a:noFill/>
        </p:spPr>
        <p:txBody>
          <a:bodyPr wrap="square" rtlCol="0">
            <a:spAutoFit/>
          </a:bodyPr>
          <a:lstStyle/>
          <a:p>
            <a:r>
              <a:rPr lang="es-ES" sz="2600" b="1" i="1" dirty="0" smtClean="0">
                <a:latin typeface="Bradley Hand ITC" pitchFamily="66" charset="0"/>
              </a:rPr>
              <a:t>«Se derraman muchas lágrimas en el baño, se producen más de 500 empujones al día en la escalera de salida, nos ponemos serios en jefatura, en esa clase me sentí solo, aquí perdí la chaqueta…»</a:t>
            </a:r>
          </a:p>
        </p:txBody>
      </p:sp>
      <p:sp>
        <p:nvSpPr>
          <p:cNvPr id="5" name="4 Documento"/>
          <p:cNvSpPr/>
          <p:nvPr/>
        </p:nvSpPr>
        <p:spPr>
          <a:xfrm>
            <a:off x="266304" y="3284984"/>
            <a:ext cx="5529832" cy="3168352"/>
          </a:xfrm>
          <a:prstGeom prst="flowChartDocument">
            <a:avLst/>
          </a:prstGeom>
          <a:noFill/>
          <a:ln w="19050"/>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6 Imagen">
            <a:hlinkClick r:id="rId2" action="ppaction://hlinkfile"/>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40152" y="5517232"/>
            <a:ext cx="733653" cy="1145295"/>
          </a:xfrm>
          <a:prstGeom prst="rect">
            <a:avLst/>
          </a:prstGeom>
        </p:spPr>
      </p:pic>
      <p:pic>
        <p:nvPicPr>
          <p:cNvPr id="10" name="9 Imagen"/>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14282" y="214290"/>
            <a:ext cx="1679401" cy="1217655"/>
          </a:xfrm>
          <a:prstGeom prst="rect">
            <a:avLst/>
          </a:prstGeom>
        </p:spPr>
      </p:pic>
    </p:spTree>
    <p:extLst>
      <p:ext uri="{BB962C8B-B14F-4D97-AF65-F5344CB8AC3E}">
        <p14:creationId xmlns="" xmlns:p14="http://schemas.microsoft.com/office/powerpoint/2010/main" val="1293723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14480" y="408372"/>
            <a:ext cx="6000792" cy="1039427"/>
          </a:xfrm>
        </p:spPr>
        <p:txBody>
          <a:bodyPr>
            <a:normAutofit fontScale="90000"/>
          </a:bodyPr>
          <a:lstStyle/>
          <a:p>
            <a:pPr defTabSz="255588"/>
            <a:r>
              <a:rPr lang="es-ES" sz="3600" b="1" dirty="0" smtClean="0">
                <a:latin typeface="Calibri" pitchFamily="34" charset="0"/>
              </a:rPr>
              <a:t>	</a:t>
            </a:r>
            <a:r>
              <a:rPr lang="es-ES" sz="4000" b="1" dirty="0" smtClean="0">
                <a:latin typeface="Calibri" pitchFamily="34" charset="0"/>
              </a:rPr>
              <a:t>programa ALUMNO MAYOR</a:t>
            </a:r>
            <a:endParaRPr lang="es-ES" sz="3600" b="1" dirty="0">
              <a:latin typeface="Calibri" pitchFamily="34" charset="0"/>
            </a:endParaRPr>
          </a:p>
        </p:txBody>
      </p:sp>
      <p:pic>
        <p:nvPicPr>
          <p:cNvPr id="8" name="7 Imagen" descr="tres reducido.jpg"/>
          <p:cNvPicPr>
            <a:picLocks noChangeAspect="1"/>
          </p:cNvPicPr>
          <p:nvPr/>
        </p:nvPicPr>
        <p:blipFill>
          <a:blip r:embed="rId2" cstate="print"/>
          <a:srcRect l="4688" t="8333" r="6796" b="2083"/>
          <a:stretch>
            <a:fillRect/>
          </a:stretch>
        </p:blipFill>
        <p:spPr>
          <a:xfrm>
            <a:off x="357159" y="357166"/>
            <a:ext cx="1143008" cy="1170223"/>
          </a:xfrm>
          <a:prstGeom prst="rect">
            <a:avLst/>
          </a:prstGeom>
        </p:spPr>
      </p:pic>
      <p:sp>
        <p:nvSpPr>
          <p:cNvPr id="7" name="6 CuadroTexto"/>
          <p:cNvSpPr txBox="1"/>
          <p:nvPr/>
        </p:nvSpPr>
        <p:spPr>
          <a:xfrm>
            <a:off x="299127" y="1670978"/>
            <a:ext cx="2232248" cy="523220"/>
          </a:xfrm>
          <a:prstGeom prst="rect">
            <a:avLst/>
          </a:prstGeom>
          <a:noFill/>
          <a:effectLst>
            <a:outerShdw blurRad="50800" dist="38100" algn="l" rotWithShape="0">
              <a:prstClr val="black">
                <a:alpha val="40000"/>
              </a:prstClr>
            </a:outerShdw>
          </a:effectLst>
        </p:spPr>
        <p:txBody>
          <a:bodyPr wrap="square" rtlCol="0">
            <a:spAutoFit/>
          </a:bodyPr>
          <a:lstStyle/>
          <a:p>
            <a:r>
              <a:rPr lang="es-ES" sz="2800" b="1" dirty="0" smtClean="0">
                <a:solidFill>
                  <a:schemeClr val="tx1">
                    <a:lumMod val="65000"/>
                    <a:lumOff val="35000"/>
                  </a:schemeClr>
                </a:solidFill>
                <a:latin typeface="Calibri" pitchFamily="34" charset="0"/>
              </a:rPr>
              <a:t>ALUMNADO:</a:t>
            </a:r>
            <a:endParaRPr lang="es-ES" sz="2800" b="1" dirty="0">
              <a:solidFill>
                <a:schemeClr val="tx1">
                  <a:lumMod val="65000"/>
                  <a:lumOff val="35000"/>
                </a:schemeClr>
              </a:solidFill>
              <a:latin typeface="Calibri" pitchFamily="34" charset="0"/>
            </a:endParaRPr>
          </a:p>
        </p:txBody>
      </p:sp>
      <p:sp>
        <p:nvSpPr>
          <p:cNvPr id="10" name="9 CuadroTexto"/>
          <p:cNvSpPr txBox="1"/>
          <p:nvPr/>
        </p:nvSpPr>
        <p:spPr>
          <a:xfrm>
            <a:off x="299127" y="2204864"/>
            <a:ext cx="6289097" cy="4416594"/>
          </a:xfrm>
          <a:prstGeom prst="rect">
            <a:avLst/>
          </a:prstGeom>
          <a:noFill/>
        </p:spPr>
        <p:txBody>
          <a:bodyPr wrap="square" rtlCol="0">
            <a:spAutoFit/>
          </a:bodyPr>
          <a:lstStyle/>
          <a:p>
            <a:pPr marL="176213" indent="-176213">
              <a:spcBef>
                <a:spcPts val="300"/>
              </a:spcBef>
              <a:buFontTx/>
              <a:buChar char="-"/>
            </a:pPr>
            <a:r>
              <a:rPr lang="es-ES" sz="2300" dirty="0" smtClean="0">
                <a:latin typeface="Candara" pitchFamily="34" charset="0"/>
              </a:rPr>
              <a:t>Proyecto que hemos puesto en marcha en el curso </a:t>
            </a:r>
            <a:r>
              <a:rPr lang="es-ES" sz="2300" b="1" dirty="0" smtClean="0">
                <a:latin typeface="Candara" pitchFamily="34" charset="0"/>
              </a:rPr>
              <a:t>2015/2016</a:t>
            </a:r>
            <a:r>
              <a:rPr lang="es-ES" sz="2300" dirty="0" smtClean="0">
                <a:latin typeface="Candara" pitchFamily="34" charset="0"/>
              </a:rPr>
              <a:t>.</a:t>
            </a:r>
          </a:p>
          <a:p>
            <a:pPr marL="176213" indent="-176213">
              <a:spcBef>
                <a:spcPts val="300"/>
              </a:spcBef>
              <a:buFontTx/>
              <a:buChar char="-"/>
            </a:pPr>
            <a:r>
              <a:rPr lang="es-ES" sz="2300" dirty="0" smtClean="0">
                <a:latin typeface="Candara" pitchFamily="34" charset="0"/>
              </a:rPr>
              <a:t>Alumnos/as </a:t>
            </a:r>
            <a:r>
              <a:rPr lang="es-ES" sz="2300" b="1" dirty="0" smtClean="0">
                <a:latin typeface="Candara" pitchFamily="34" charset="0"/>
              </a:rPr>
              <a:t>mayores</a:t>
            </a:r>
            <a:r>
              <a:rPr lang="es-ES" sz="2300" dirty="0" smtClean="0">
                <a:latin typeface="Candara" pitchFamily="34" charset="0"/>
              </a:rPr>
              <a:t> (4º ESO y 1º y 2º de Bachillerato) «</a:t>
            </a:r>
            <a:r>
              <a:rPr lang="es-ES" sz="2300" b="1" dirty="0" err="1" smtClean="0">
                <a:latin typeface="Candara" pitchFamily="34" charset="0"/>
              </a:rPr>
              <a:t>tutorizan</a:t>
            </a:r>
            <a:r>
              <a:rPr lang="es-ES" sz="2300" dirty="0" smtClean="0">
                <a:latin typeface="Candara" pitchFamily="34" charset="0"/>
              </a:rPr>
              <a:t>» a los </a:t>
            </a:r>
            <a:r>
              <a:rPr lang="es-ES" sz="2300" b="1" dirty="0" smtClean="0">
                <a:latin typeface="Candara" pitchFamily="34" charset="0"/>
              </a:rPr>
              <a:t>alumnos/as de 1º de ESO </a:t>
            </a:r>
            <a:r>
              <a:rPr lang="es-ES" sz="2300" dirty="0" smtClean="0">
                <a:latin typeface="Candara" pitchFamily="34" charset="0"/>
              </a:rPr>
              <a:t>que acaban de llegar al IES.</a:t>
            </a:r>
          </a:p>
          <a:p>
            <a:pPr marL="176213" indent="-176213">
              <a:spcBef>
                <a:spcPts val="300"/>
              </a:spcBef>
              <a:buFontTx/>
              <a:buChar char="-"/>
            </a:pPr>
            <a:r>
              <a:rPr lang="es-ES" sz="2300" dirty="0">
                <a:latin typeface="Candara" pitchFamily="34" charset="0"/>
              </a:rPr>
              <a:t>Todos los alumnos/as mayores que participan se han prestado </a:t>
            </a:r>
            <a:r>
              <a:rPr lang="es-ES" sz="2300" b="1" dirty="0">
                <a:latin typeface="Candara" pitchFamily="34" charset="0"/>
              </a:rPr>
              <a:t>voluntarios</a:t>
            </a:r>
            <a:r>
              <a:rPr lang="es-ES" sz="2300" dirty="0" smtClean="0">
                <a:latin typeface="Candara" pitchFamily="34" charset="0"/>
              </a:rPr>
              <a:t>.</a:t>
            </a:r>
          </a:p>
          <a:p>
            <a:pPr marL="176213" indent="-176213">
              <a:spcBef>
                <a:spcPts val="300"/>
              </a:spcBef>
              <a:buFontTx/>
              <a:buChar char="-"/>
            </a:pPr>
            <a:r>
              <a:rPr lang="es-ES" sz="2300" dirty="0">
                <a:latin typeface="Candara" pitchFamily="34" charset="0"/>
              </a:rPr>
              <a:t>La </a:t>
            </a:r>
            <a:r>
              <a:rPr lang="es-ES" sz="2300" b="1" dirty="0">
                <a:latin typeface="Candara" pitchFamily="34" charset="0"/>
              </a:rPr>
              <a:t>asignación</a:t>
            </a:r>
            <a:r>
              <a:rPr lang="es-ES" sz="2300" dirty="0">
                <a:latin typeface="Candara" pitchFamily="34" charset="0"/>
              </a:rPr>
              <a:t> </a:t>
            </a:r>
            <a:r>
              <a:rPr lang="es-ES" sz="2300" b="1" dirty="0">
                <a:latin typeface="Candara" pitchFamily="34" charset="0"/>
              </a:rPr>
              <a:t>de</a:t>
            </a:r>
            <a:r>
              <a:rPr lang="es-ES" sz="2300" dirty="0">
                <a:latin typeface="Candara" pitchFamily="34" charset="0"/>
              </a:rPr>
              <a:t> las </a:t>
            </a:r>
            <a:r>
              <a:rPr lang="es-ES" sz="2300" b="1" dirty="0">
                <a:latin typeface="Candara" pitchFamily="34" charset="0"/>
              </a:rPr>
              <a:t>parejas</a:t>
            </a:r>
            <a:r>
              <a:rPr lang="es-ES" sz="2300" dirty="0">
                <a:latin typeface="Candara" pitchFamily="34" charset="0"/>
              </a:rPr>
              <a:t> </a:t>
            </a:r>
            <a:r>
              <a:rPr lang="es-ES" sz="2300" b="1" dirty="0" smtClean="0">
                <a:latin typeface="Candara" pitchFamily="34" charset="0"/>
              </a:rPr>
              <a:t>MAYOR – MENOR </a:t>
            </a:r>
            <a:r>
              <a:rPr lang="es-ES" sz="2300" dirty="0" smtClean="0">
                <a:latin typeface="Candara" pitchFamily="34" charset="0"/>
              </a:rPr>
              <a:t>se realizó mediante una sesión con </a:t>
            </a:r>
            <a:r>
              <a:rPr lang="es-ES" sz="2300" b="1" dirty="0" smtClean="0">
                <a:latin typeface="Candara" pitchFamily="34" charset="0"/>
              </a:rPr>
              <a:t>dinámicas de grupo</a:t>
            </a:r>
            <a:r>
              <a:rPr lang="es-ES" sz="2300" dirty="0" smtClean="0">
                <a:latin typeface="Candara" pitchFamily="34" charset="0"/>
              </a:rPr>
              <a:t>, cuyo objetivo inicial es que se conocieran, para luego </a:t>
            </a:r>
            <a:r>
              <a:rPr lang="es-ES" sz="2300" b="1" dirty="0" smtClean="0">
                <a:latin typeface="Candara" pitchFamily="34" charset="0"/>
              </a:rPr>
              <a:t>establecer un lazo </a:t>
            </a:r>
            <a:r>
              <a:rPr lang="es-ES" sz="2300" dirty="0" smtClean="0">
                <a:latin typeface="Candara" pitchFamily="34" charset="0"/>
              </a:rPr>
              <a:t>más fuerte en los dúos creados.</a:t>
            </a:r>
            <a:endParaRPr lang="es-ES" sz="2300" dirty="0">
              <a:latin typeface="Candara" pitchFamily="34" charset="0"/>
            </a:endParaRPr>
          </a:p>
        </p:txBody>
      </p:sp>
      <p:pic>
        <p:nvPicPr>
          <p:cNvPr id="3" name="2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756662" y="1932588"/>
            <a:ext cx="2141367" cy="4392826"/>
          </a:xfrm>
          <a:prstGeom prst="rect">
            <a:avLst/>
          </a:prstGeom>
        </p:spPr>
      </p:pic>
    </p:spTree>
    <p:extLst>
      <p:ext uri="{BB962C8B-B14F-4D97-AF65-F5344CB8AC3E}">
        <p14:creationId xmlns="" xmlns:p14="http://schemas.microsoft.com/office/powerpoint/2010/main" val="243937663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14480" y="408372"/>
            <a:ext cx="6000792" cy="1039427"/>
          </a:xfrm>
        </p:spPr>
        <p:txBody>
          <a:bodyPr>
            <a:normAutofit fontScale="90000"/>
          </a:bodyPr>
          <a:lstStyle/>
          <a:p>
            <a:pPr defTabSz="255588"/>
            <a:r>
              <a:rPr lang="es-ES" sz="3600" b="1" dirty="0" smtClean="0">
                <a:latin typeface="Calibri" pitchFamily="34" charset="0"/>
              </a:rPr>
              <a:t>	</a:t>
            </a:r>
            <a:r>
              <a:rPr lang="es-ES" sz="4000" b="1" dirty="0" smtClean="0">
                <a:latin typeface="Calibri" pitchFamily="34" charset="0"/>
              </a:rPr>
              <a:t>programa ALUMNO MAYOR</a:t>
            </a:r>
            <a:endParaRPr lang="es-ES" sz="3600" b="1" dirty="0">
              <a:latin typeface="Calibri" pitchFamily="34" charset="0"/>
            </a:endParaRPr>
          </a:p>
        </p:txBody>
      </p:sp>
      <p:pic>
        <p:nvPicPr>
          <p:cNvPr id="8" name="7 Imagen" descr="tres reducido.jpg"/>
          <p:cNvPicPr>
            <a:picLocks noChangeAspect="1"/>
          </p:cNvPicPr>
          <p:nvPr/>
        </p:nvPicPr>
        <p:blipFill>
          <a:blip r:embed="rId2" cstate="print"/>
          <a:srcRect l="4688" t="8333" r="6796" b="2083"/>
          <a:stretch>
            <a:fillRect/>
          </a:stretch>
        </p:blipFill>
        <p:spPr>
          <a:xfrm>
            <a:off x="357159" y="357166"/>
            <a:ext cx="1143008" cy="1170223"/>
          </a:xfrm>
          <a:prstGeom prst="rect">
            <a:avLst/>
          </a:prstGeom>
        </p:spPr>
      </p:pic>
      <p:sp>
        <p:nvSpPr>
          <p:cNvPr id="7" name="6 CuadroTexto"/>
          <p:cNvSpPr txBox="1"/>
          <p:nvPr/>
        </p:nvSpPr>
        <p:spPr>
          <a:xfrm>
            <a:off x="299127" y="1670978"/>
            <a:ext cx="2232248" cy="523220"/>
          </a:xfrm>
          <a:prstGeom prst="rect">
            <a:avLst/>
          </a:prstGeom>
          <a:noFill/>
          <a:effectLst>
            <a:outerShdw blurRad="50800" dist="38100" algn="l" rotWithShape="0">
              <a:prstClr val="black">
                <a:alpha val="40000"/>
              </a:prstClr>
            </a:outerShdw>
          </a:effectLst>
        </p:spPr>
        <p:txBody>
          <a:bodyPr wrap="square" rtlCol="0">
            <a:spAutoFit/>
          </a:bodyPr>
          <a:lstStyle/>
          <a:p>
            <a:r>
              <a:rPr lang="es-ES" sz="2800" b="1" dirty="0" smtClean="0">
                <a:solidFill>
                  <a:schemeClr val="tx1">
                    <a:lumMod val="65000"/>
                    <a:lumOff val="35000"/>
                  </a:schemeClr>
                </a:solidFill>
                <a:latin typeface="Calibri" pitchFamily="34" charset="0"/>
              </a:rPr>
              <a:t>FUNCIONES:</a:t>
            </a:r>
            <a:endParaRPr lang="es-ES" sz="2800" b="1" dirty="0">
              <a:solidFill>
                <a:schemeClr val="tx1">
                  <a:lumMod val="65000"/>
                  <a:lumOff val="35000"/>
                </a:schemeClr>
              </a:solidFill>
              <a:latin typeface="Calibri" pitchFamily="34" charset="0"/>
            </a:endParaRPr>
          </a:p>
        </p:txBody>
      </p:sp>
      <p:sp>
        <p:nvSpPr>
          <p:cNvPr id="10" name="9 CuadroTexto"/>
          <p:cNvSpPr txBox="1"/>
          <p:nvPr/>
        </p:nvSpPr>
        <p:spPr>
          <a:xfrm>
            <a:off x="2123728" y="2204864"/>
            <a:ext cx="6696744" cy="2423740"/>
          </a:xfrm>
          <a:prstGeom prst="rect">
            <a:avLst/>
          </a:prstGeom>
          <a:noFill/>
        </p:spPr>
        <p:txBody>
          <a:bodyPr wrap="square" rtlCol="0">
            <a:spAutoFit/>
          </a:bodyPr>
          <a:lstStyle/>
          <a:p>
            <a:pPr marL="176213" indent="-176213">
              <a:spcBef>
                <a:spcPts val="300"/>
              </a:spcBef>
              <a:buFontTx/>
              <a:buChar char="-"/>
            </a:pPr>
            <a:r>
              <a:rPr lang="es-ES" sz="2400" b="1" dirty="0" smtClean="0">
                <a:latin typeface="Candara" pitchFamily="34" charset="0"/>
              </a:rPr>
              <a:t>Apoyar</a:t>
            </a:r>
            <a:r>
              <a:rPr lang="es-ES" sz="2400" dirty="0" smtClean="0">
                <a:latin typeface="Candara" pitchFamily="34" charset="0"/>
              </a:rPr>
              <a:t> al alumnado de 1º de ESO en la adaptación personal, social y escolar al instituto.</a:t>
            </a:r>
          </a:p>
          <a:p>
            <a:pPr marL="176213" indent="-176213">
              <a:spcBef>
                <a:spcPts val="300"/>
              </a:spcBef>
              <a:buFontTx/>
              <a:buChar char="-"/>
            </a:pPr>
            <a:r>
              <a:rPr lang="es-ES" sz="2400" dirty="0" smtClean="0">
                <a:latin typeface="Candara" pitchFamily="34" charset="0"/>
              </a:rPr>
              <a:t>Ser </a:t>
            </a:r>
            <a:r>
              <a:rPr lang="es-ES" sz="2400" b="1" dirty="0" smtClean="0">
                <a:latin typeface="Candara" pitchFamily="34" charset="0"/>
              </a:rPr>
              <a:t>mediador</a:t>
            </a:r>
            <a:r>
              <a:rPr lang="es-ES" sz="2400" dirty="0" smtClean="0">
                <a:latin typeface="Candara" pitchFamily="34" charset="0"/>
              </a:rPr>
              <a:t> ante posibles conflictos.</a:t>
            </a:r>
          </a:p>
          <a:p>
            <a:pPr marL="176213" indent="-176213">
              <a:spcBef>
                <a:spcPts val="300"/>
              </a:spcBef>
              <a:buFontTx/>
              <a:buChar char="-"/>
            </a:pPr>
            <a:r>
              <a:rPr lang="es-ES" sz="2400" dirty="0" smtClean="0">
                <a:latin typeface="Candara" pitchFamily="34" charset="0"/>
              </a:rPr>
              <a:t>Canalizar sus dificultades hacia la </a:t>
            </a:r>
            <a:r>
              <a:rPr lang="es-ES" sz="2400" b="1" dirty="0" smtClean="0">
                <a:latin typeface="Candara" pitchFamily="34" charset="0"/>
              </a:rPr>
              <a:t>búsqueda de soluciones.</a:t>
            </a:r>
          </a:p>
          <a:p>
            <a:pPr marL="176213" indent="-176213">
              <a:spcBef>
                <a:spcPts val="300"/>
              </a:spcBef>
              <a:buFontTx/>
              <a:buChar char="-"/>
            </a:pPr>
            <a:r>
              <a:rPr lang="es-ES" sz="2400" b="1" dirty="0" smtClean="0">
                <a:latin typeface="Candara" pitchFamily="34" charset="0"/>
              </a:rPr>
              <a:t>Servir de referente</a:t>
            </a:r>
            <a:r>
              <a:rPr lang="es-ES" sz="2400" dirty="0" smtClean="0">
                <a:latin typeface="Candara" pitchFamily="34" charset="0"/>
              </a:rPr>
              <a:t> próximo o modelo positivo…</a:t>
            </a:r>
            <a:endParaRPr lang="es-ES" sz="2400" dirty="0">
              <a:latin typeface="Candara" pitchFamily="34" charset="0"/>
            </a:endParaRPr>
          </a:p>
        </p:txBody>
      </p:sp>
      <p:pic>
        <p:nvPicPr>
          <p:cNvPr id="9" name="8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1560" y="2570378"/>
            <a:ext cx="1600378" cy="1600378"/>
          </a:xfrm>
          <a:prstGeom prst="rect">
            <a:avLst/>
          </a:prstGeom>
        </p:spPr>
      </p:pic>
      <p:pic>
        <p:nvPicPr>
          <p:cNvPr id="5" name="4 Imagen"/>
          <p:cNvPicPr>
            <a:picLocks noChangeAspect="1"/>
          </p:cNvPicPr>
          <p:nvPr/>
        </p:nvPicPr>
        <p:blipFill rotWithShape="1">
          <a:blip r:embed="rId4" cstate="print">
            <a:extLst>
              <a:ext uri="{28A0092B-C50C-407E-A947-70E740481C1C}">
                <a14:useLocalDpi xmlns="" xmlns:a14="http://schemas.microsoft.com/office/drawing/2010/main" val="0"/>
              </a:ext>
            </a:extLst>
          </a:blip>
          <a:srcRect l="15477" t="31100" r="63535" b="5510"/>
          <a:stretch/>
        </p:blipFill>
        <p:spPr>
          <a:xfrm rot="5400000">
            <a:off x="4378584" y="4054464"/>
            <a:ext cx="1919076" cy="3260436"/>
          </a:xfrm>
          <a:prstGeom prst="rect">
            <a:avLst/>
          </a:prstGeom>
        </p:spPr>
      </p:pic>
    </p:spTree>
    <p:extLst>
      <p:ext uri="{BB962C8B-B14F-4D97-AF65-F5344CB8AC3E}">
        <p14:creationId xmlns="" xmlns:p14="http://schemas.microsoft.com/office/powerpoint/2010/main" val="36298195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14480" y="408372"/>
            <a:ext cx="6000792" cy="1039427"/>
          </a:xfrm>
        </p:spPr>
        <p:txBody>
          <a:bodyPr>
            <a:normAutofit fontScale="90000"/>
          </a:bodyPr>
          <a:lstStyle/>
          <a:p>
            <a:pPr defTabSz="255588"/>
            <a:r>
              <a:rPr lang="es-ES" sz="3600" b="1" dirty="0" smtClean="0">
                <a:latin typeface="Calibri" pitchFamily="34" charset="0"/>
              </a:rPr>
              <a:t>	</a:t>
            </a:r>
            <a:r>
              <a:rPr lang="es-ES" sz="4000" b="1" dirty="0" smtClean="0">
                <a:latin typeface="Calibri" pitchFamily="34" charset="0"/>
              </a:rPr>
              <a:t>programa ALUMNO MAYOR</a:t>
            </a:r>
            <a:endParaRPr lang="es-ES" sz="3600" b="1" dirty="0">
              <a:latin typeface="Calibri" pitchFamily="34" charset="0"/>
            </a:endParaRPr>
          </a:p>
        </p:txBody>
      </p:sp>
      <p:pic>
        <p:nvPicPr>
          <p:cNvPr id="8" name="7 Imagen" descr="tres reducido.jpg"/>
          <p:cNvPicPr>
            <a:picLocks noChangeAspect="1"/>
          </p:cNvPicPr>
          <p:nvPr/>
        </p:nvPicPr>
        <p:blipFill>
          <a:blip r:embed="rId2" cstate="print"/>
          <a:srcRect l="4688" t="8333" r="6796" b="2083"/>
          <a:stretch>
            <a:fillRect/>
          </a:stretch>
        </p:blipFill>
        <p:spPr>
          <a:xfrm>
            <a:off x="357159" y="357166"/>
            <a:ext cx="1143008" cy="1170223"/>
          </a:xfrm>
          <a:prstGeom prst="rect">
            <a:avLst/>
          </a:prstGeom>
        </p:spPr>
      </p:pic>
      <p:sp>
        <p:nvSpPr>
          <p:cNvPr id="11" name="10 CuadroTexto"/>
          <p:cNvSpPr txBox="1"/>
          <p:nvPr/>
        </p:nvSpPr>
        <p:spPr>
          <a:xfrm>
            <a:off x="206028" y="1751182"/>
            <a:ext cx="2232248" cy="523220"/>
          </a:xfrm>
          <a:prstGeom prst="rect">
            <a:avLst/>
          </a:prstGeom>
          <a:noFill/>
          <a:effectLst>
            <a:outerShdw blurRad="50800" dist="38100" algn="l" rotWithShape="0">
              <a:prstClr val="black">
                <a:alpha val="40000"/>
              </a:prstClr>
            </a:outerShdw>
          </a:effectLst>
        </p:spPr>
        <p:txBody>
          <a:bodyPr wrap="square" rtlCol="0">
            <a:spAutoFit/>
          </a:bodyPr>
          <a:lstStyle/>
          <a:p>
            <a:r>
              <a:rPr lang="es-ES" sz="2800" b="1" dirty="0" smtClean="0">
                <a:solidFill>
                  <a:schemeClr val="tx1">
                    <a:lumMod val="65000"/>
                    <a:lumOff val="35000"/>
                  </a:schemeClr>
                </a:solidFill>
                <a:latin typeface="Calibri" pitchFamily="34" charset="0"/>
              </a:rPr>
              <a:t>FORMACIÓN:</a:t>
            </a:r>
            <a:endParaRPr lang="es-ES" sz="2800" b="1" dirty="0">
              <a:solidFill>
                <a:schemeClr val="tx1">
                  <a:lumMod val="65000"/>
                  <a:lumOff val="35000"/>
                </a:schemeClr>
              </a:solidFill>
              <a:latin typeface="Calibri" pitchFamily="34" charset="0"/>
            </a:endParaRPr>
          </a:p>
        </p:txBody>
      </p:sp>
      <p:pic>
        <p:nvPicPr>
          <p:cNvPr id="4" name="3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7159" y="2260312"/>
            <a:ext cx="1481150" cy="1608529"/>
          </a:xfrm>
          <a:prstGeom prst="rect">
            <a:avLst/>
          </a:prstGeom>
        </p:spPr>
      </p:pic>
      <p:sp>
        <p:nvSpPr>
          <p:cNvPr id="12" name="11 CuadroTexto"/>
          <p:cNvSpPr txBox="1"/>
          <p:nvPr/>
        </p:nvSpPr>
        <p:spPr>
          <a:xfrm>
            <a:off x="2483768" y="1805429"/>
            <a:ext cx="6480720" cy="1900520"/>
          </a:xfrm>
          <a:prstGeom prst="rect">
            <a:avLst/>
          </a:prstGeom>
          <a:noFill/>
        </p:spPr>
        <p:txBody>
          <a:bodyPr wrap="square" rtlCol="0">
            <a:spAutoFit/>
          </a:bodyPr>
          <a:lstStyle/>
          <a:p>
            <a:pPr>
              <a:spcBef>
                <a:spcPts val="300"/>
              </a:spcBef>
            </a:pPr>
            <a:r>
              <a:rPr lang="es-ES" sz="2300" b="1" dirty="0" smtClean="0">
                <a:latin typeface="Candara" pitchFamily="34" charset="0"/>
              </a:rPr>
              <a:t>CON LOS MAYORES</a:t>
            </a:r>
            <a:r>
              <a:rPr lang="es-ES" sz="2300" dirty="0" smtClean="0">
                <a:latin typeface="Candara" pitchFamily="34" charset="0"/>
              </a:rPr>
              <a:t>: </a:t>
            </a:r>
          </a:p>
          <a:p>
            <a:pPr marL="176213" indent="-176213">
              <a:spcBef>
                <a:spcPts val="300"/>
              </a:spcBef>
              <a:buFontTx/>
              <a:buChar char="-"/>
            </a:pPr>
            <a:r>
              <a:rPr lang="es-ES" sz="2300" dirty="0" smtClean="0">
                <a:latin typeface="Candara" pitchFamily="34" charset="0"/>
              </a:rPr>
              <a:t>Formación en habilidades comunicativas verbales y no verbales, en técnicas y utilización de la escucha activa y en estrategias de «abordaje» de personas con necesidad de ayuda.</a:t>
            </a:r>
          </a:p>
        </p:txBody>
      </p:sp>
      <p:sp>
        <p:nvSpPr>
          <p:cNvPr id="13" name="12 CuadroTexto"/>
          <p:cNvSpPr txBox="1"/>
          <p:nvPr/>
        </p:nvSpPr>
        <p:spPr>
          <a:xfrm>
            <a:off x="196893" y="3972107"/>
            <a:ext cx="5897225" cy="2646878"/>
          </a:xfrm>
          <a:prstGeom prst="rect">
            <a:avLst/>
          </a:prstGeom>
          <a:noFill/>
        </p:spPr>
        <p:txBody>
          <a:bodyPr wrap="square" rtlCol="0">
            <a:spAutoFit/>
          </a:bodyPr>
          <a:lstStyle/>
          <a:p>
            <a:pPr>
              <a:spcBef>
                <a:spcPts val="300"/>
              </a:spcBef>
            </a:pPr>
            <a:r>
              <a:rPr lang="es-ES" sz="2300" b="1" dirty="0" smtClean="0">
                <a:latin typeface="Candara" pitchFamily="34" charset="0"/>
              </a:rPr>
              <a:t>JUNTOS</a:t>
            </a:r>
            <a:r>
              <a:rPr lang="es-ES" sz="2300" dirty="0" smtClean="0">
                <a:latin typeface="Candara" pitchFamily="34" charset="0"/>
              </a:rPr>
              <a:t>: </a:t>
            </a:r>
          </a:p>
          <a:p>
            <a:pPr marL="176213" indent="-176213">
              <a:spcBef>
                <a:spcPts val="300"/>
              </a:spcBef>
              <a:buFontTx/>
              <a:buChar char="-"/>
            </a:pPr>
            <a:r>
              <a:rPr lang="es-ES" sz="2300" dirty="0" smtClean="0">
                <a:latin typeface="Candara" pitchFamily="34" charset="0"/>
              </a:rPr>
              <a:t>Realizaron un </a:t>
            </a:r>
            <a:r>
              <a:rPr lang="es-ES" sz="2300" b="1" dirty="0" smtClean="0">
                <a:latin typeface="Candara" pitchFamily="34" charset="0"/>
              </a:rPr>
              <a:t>taller</a:t>
            </a:r>
            <a:r>
              <a:rPr lang="es-ES" sz="2300" dirty="0" smtClean="0">
                <a:latin typeface="Candara" pitchFamily="34" charset="0"/>
              </a:rPr>
              <a:t> en el que a partir de unas plantillas tenían que construir </a:t>
            </a:r>
            <a:r>
              <a:rPr lang="es-ES" sz="2300" b="1" dirty="0" smtClean="0">
                <a:latin typeface="Candara" pitchFamily="34" charset="0"/>
              </a:rPr>
              <a:t>dos figuras geométricas</a:t>
            </a:r>
            <a:r>
              <a:rPr lang="es-ES" sz="2300" dirty="0" smtClean="0">
                <a:latin typeface="Candara" pitchFamily="34" charset="0"/>
              </a:rPr>
              <a:t> (una grande y una pequeña) poniéndose de acuerdo a la hora de decorarla.</a:t>
            </a:r>
            <a:endParaRPr lang="es-ES" sz="2300" dirty="0">
              <a:latin typeface="Candara" pitchFamily="34" charset="0"/>
            </a:endParaRPr>
          </a:p>
          <a:p>
            <a:pPr marL="176213">
              <a:spcBef>
                <a:spcPts val="300"/>
              </a:spcBef>
            </a:pPr>
            <a:r>
              <a:rPr lang="es-ES" sz="2300" dirty="0" smtClean="0">
                <a:latin typeface="Candara" pitchFamily="34" charset="0"/>
              </a:rPr>
              <a:t>Colocaron las producciones en la red del hall.</a:t>
            </a:r>
          </a:p>
        </p:txBody>
      </p:sp>
      <p:pic>
        <p:nvPicPr>
          <p:cNvPr id="3" name="2 Imagen"/>
          <p:cNvPicPr>
            <a:picLocks noChangeAspect="1"/>
          </p:cNvPicPr>
          <p:nvPr/>
        </p:nvPicPr>
        <p:blipFill rotWithShape="1">
          <a:blip r:embed="rId4" cstate="print">
            <a:extLst>
              <a:ext uri="{28A0092B-C50C-407E-A947-70E740481C1C}">
                <a14:useLocalDpi xmlns="" xmlns:a14="http://schemas.microsoft.com/office/drawing/2010/main" val="0"/>
              </a:ext>
            </a:extLst>
          </a:blip>
          <a:srcRect l="3386" t="6205" r="4693"/>
          <a:stretch/>
        </p:blipFill>
        <p:spPr>
          <a:xfrm>
            <a:off x="6171963" y="3868841"/>
            <a:ext cx="2664296" cy="2750144"/>
          </a:xfrm>
          <a:prstGeom prst="rect">
            <a:avLst/>
          </a:prstGeom>
        </p:spPr>
      </p:pic>
    </p:spTree>
    <p:extLst>
      <p:ext uri="{BB962C8B-B14F-4D97-AF65-F5344CB8AC3E}">
        <p14:creationId xmlns="" xmlns:p14="http://schemas.microsoft.com/office/powerpoint/2010/main" val="184270323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14480" y="408372"/>
            <a:ext cx="6000792" cy="1039427"/>
          </a:xfrm>
        </p:spPr>
        <p:txBody>
          <a:bodyPr>
            <a:normAutofit fontScale="90000"/>
          </a:bodyPr>
          <a:lstStyle/>
          <a:p>
            <a:pPr defTabSz="255588"/>
            <a:r>
              <a:rPr lang="es-ES" sz="3600" b="1" dirty="0" smtClean="0">
                <a:latin typeface="Calibri" pitchFamily="34" charset="0"/>
              </a:rPr>
              <a:t>	</a:t>
            </a:r>
            <a:r>
              <a:rPr lang="es-ES" sz="4000" b="1" dirty="0" smtClean="0">
                <a:latin typeface="Calibri" pitchFamily="34" charset="0"/>
              </a:rPr>
              <a:t>programa ALUMNO MAYOR</a:t>
            </a:r>
            <a:endParaRPr lang="es-ES" sz="3600" b="1" dirty="0">
              <a:latin typeface="Calibri" pitchFamily="34" charset="0"/>
            </a:endParaRPr>
          </a:p>
        </p:txBody>
      </p:sp>
      <p:pic>
        <p:nvPicPr>
          <p:cNvPr id="8" name="7 Imagen" descr="tres reducido.jpg"/>
          <p:cNvPicPr>
            <a:picLocks noChangeAspect="1"/>
          </p:cNvPicPr>
          <p:nvPr/>
        </p:nvPicPr>
        <p:blipFill>
          <a:blip r:embed="rId2" cstate="print"/>
          <a:srcRect l="4688" t="8333" r="6796" b="2083"/>
          <a:stretch>
            <a:fillRect/>
          </a:stretch>
        </p:blipFill>
        <p:spPr>
          <a:xfrm>
            <a:off x="357159" y="357166"/>
            <a:ext cx="1143008" cy="1170223"/>
          </a:xfrm>
          <a:prstGeom prst="rect">
            <a:avLst/>
          </a:prstGeom>
        </p:spPr>
      </p:pic>
      <p:sp>
        <p:nvSpPr>
          <p:cNvPr id="11" name="10 CuadroTexto"/>
          <p:cNvSpPr txBox="1"/>
          <p:nvPr/>
        </p:nvSpPr>
        <p:spPr>
          <a:xfrm>
            <a:off x="206028" y="1700808"/>
            <a:ext cx="2232248" cy="523220"/>
          </a:xfrm>
          <a:prstGeom prst="rect">
            <a:avLst/>
          </a:prstGeom>
          <a:noFill/>
          <a:effectLst>
            <a:outerShdw blurRad="50800" dist="38100" algn="l" rotWithShape="0">
              <a:prstClr val="black">
                <a:alpha val="40000"/>
              </a:prstClr>
            </a:outerShdw>
          </a:effectLst>
        </p:spPr>
        <p:txBody>
          <a:bodyPr wrap="square" rtlCol="0">
            <a:spAutoFit/>
          </a:bodyPr>
          <a:lstStyle/>
          <a:p>
            <a:r>
              <a:rPr lang="es-ES" sz="2800" b="1" dirty="0" smtClean="0">
                <a:solidFill>
                  <a:schemeClr val="tx1">
                    <a:lumMod val="65000"/>
                    <a:lumOff val="35000"/>
                  </a:schemeClr>
                </a:solidFill>
                <a:latin typeface="Calibri" pitchFamily="34" charset="0"/>
              </a:rPr>
              <a:t>REUNIONES:</a:t>
            </a:r>
            <a:endParaRPr lang="es-ES" sz="2800" b="1" dirty="0">
              <a:solidFill>
                <a:schemeClr val="tx1">
                  <a:lumMod val="65000"/>
                  <a:lumOff val="35000"/>
                </a:schemeClr>
              </a:solidFill>
              <a:latin typeface="Calibri" pitchFamily="34" charset="0"/>
            </a:endParaRPr>
          </a:p>
        </p:txBody>
      </p:sp>
      <p:sp>
        <p:nvSpPr>
          <p:cNvPr id="12" name="11 CuadroTexto"/>
          <p:cNvSpPr txBox="1"/>
          <p:nvPr/>
        </p:nvSpPr>
        <p:spPr>
          <a:xfrm>
            <a:off x="3131840" y="1844824"/>
            <a:ext cx="5832648" cy="3747180"/>
          </a:xfrm>
          <a:prstGeom prst="rect">
            <a:avLst/>
          </a:prstGeom>
          <a:noFill/>
        </p:spPr>
        <p:txBody>
          <a:bodyPr wrap="square" rtlCol="0">
            <a:spAutoFit/>
          </a:bodyPr>
          <a:lstStyle/>
          <a:p>
            <a:pPr>
              <a:spcBef>
                <a:spcPts val="300"/>
              </a:spcBef>
            </a:pPr>
            <a:r>
              <a:rPr lang="es-ES" sz="2300" dirty="0" smtClean="0">
                <a:latin typeface="Candara" pitchFamily="34" charset="0"/>
              </a:rPr>
              <a:t>El alumno/a mayor y el más pequeño/a se han reunido de </a:t>
            </a:r>
            <a:r>
              <a:rPr lang="es-ES" sz="2300" b="1" dirty="0" smtClean="0">
                <a:latin typeface="Candara" pitchFamily="34" charset="0"/>
              </a:rPr>
              <a:t>forma periódica </a:t>
            </a:r>
            <a:r>
              <a:rPr lang="es-ES" sz="2000" dirty="0" smtClean="0">
                <a:latin typeface="Candara" pitchFamily="34" charset="0"/>
              </a:rPr>
              <a:t>(semanal, quincenal…)</a:t>
            </a:r>
          </a:p>
          <a:p>
            <a:pPr>
              <a:spcBef>
                <a:spcPts val="300"/>
              </a:spcBef>
            </a:pPr>
            <a:r>
              <a:rPr lang="es-ES" sz="2300" dirty="0" smtClean="0">
                <a:latin typeface="Candara" pitchFamily="34" charset="0"/>
              </a:rPr>
              <a:t>También se han propuesto </a:t>
            </a:r>
            <a:r>
              <a:rPr lang="es-ES" sz="2300" b="1" dirty="0" smtClean="0">
                <a:latin typeface="Candara" pitchFamily="34" charset="0"/>
              </a:rPr>
              <a:t>días concretos de encuentro</a:t>
            </a:r>
            <a:r>
              <a:rPr lang="es-ES" sz="2300" dirty="0" smtClean="0">
                <a:latin typeface="Candara" pitchFamily="34" charset="0"/>
              </a:rPr>
              <a:t> en un lugar del instituto.</a:t>
            </a:r>
          </a:p>
          <a:p>
            <a:pPr>
              <a:spcBef>
                <a:spcPts val="300"/>
              </a:spcBef>
            </a:pPr>
            <a:r>
              <a:rPr lang="es-ES" sz="2300" dirty="0" smtClean="0">
                <a:latin typeface="Candara" pitchFamily="34" charset="0"/>
              </a:rPr>
              <a:t>Además les sugerimos propiciar </a:t>
            </a:r>
            <a:r>
              <a:rPr lang="es-ES" sz="2300" b="1" dirty="0" smtClean="0">
                <a:latin typeface="Candara" pitchFamily="34" charset="0"/>
              </a:rPr>
              <a:t>encuentros más informales </a:t>
            </a:r>
            <a:r>
              <a:rPr lang="es-ES" sz="2000" dirty="0" smtClean="0">
                <a:latin typeface="Candara" pitchFamily="34" charset="0"/>
              </a:rPr>
              <a:t>(al salir del IES, en el recreo, en el pasillo…)</a:t>
            </a:r>
          </a:p>
          <a:p>
            <a:pPr>
              <a:spcBef>
                <a:spcPts val="300"/>
              </a:spcBef>
            </a:pPr>
            <a:r>
              <a:rPr lang="es-ES" sz="2300" dirty="0" smtClean="0">
                <a:latin typeface="Candara" pitchFamily="34" charset="0"/>
              </a:rPr>
              <a:t>El alumno/a mayor lleva un </a:t>
            </a:r>
            <a:r>
              <a:rPr lang="es-ES" sz="2300" b="1" dirty="0" smtClean="0">
                <a:latin typeface="Candara" pitchFamily="34" charset="0"/>
              </a:rPr>
              <a:t>registro de las intervenciones </a:t>
            </a:r>
            <a:r>
              <a:rPr lang="es-ES" sz="2300" dirty="0" smtClean="0">
                <a:latin typeface="Candara" pitchFamily="34" charset="0"/>
              </a:rPr>
              <a:t>en un cuaderno</a:t>
            </a:r>
          </a:p>
        </p:txBody>
      </p:sp>
      <p:pic>
        <p:nvPicPr>
          <p:cNvPr id="3" name="2 Imagen"/>
          <p:cNvPicPr>
            <a:picLocks noChangeAspect="1"/>
          </p:cNvPicPr>
          <p:nvPr/>
        </p:nvPicPr>
        <p:blipFill rotWithShape="1">
          <a:blip r:embed="rId3" cstate="print">
            <a:extLst>
              <a:ext uri="{28A0092B-C50C-407E-A947-70E740481C1C}">
                <a14:useLocalDpi xmlns="" xmlns:a14="http://schemas.microsoft.com/office/drawing/2010/main" val="0"/>
              </a:ext>
            </a:extLst>
          </a:blip>
          <a:srcRect l="3386" t="6205" r="4693"/>
          <a:stretch/>
        </p:blipFill>
        <p:spPr>
          <a:xfrm>
            <a:off x="242973" y="2224028"/>
            <a:ext cx="2664296" cy="2750144"/>
          </a:xfrm>
          <a:prstGeom prst="rect">
            <a:avLst/>
          </a:prstGeom>
        </p:spPr>
      </p:pic>
      <p:sp>
        <p:nvSpPr>
          <p:cNvPr id="7" name="6 CuadroTexto"/>
          <p:cNvSpPr txBox="1"/>
          <p:nvPr/>
        </p:nvSpPr>
        <p:spPr>
          <a:xfrm>
            <a:off x="247986" y="5810200"/>
            <a:ext cx="2659283" cy="523220"/>
          </a:xfrm>
          <a:prstGeom prst="rect">
            <a:avLst/>
          </a:prstGeom>
          <a:noFill/>
          <a:effectLst>
            <a:outerShdw blurRad="50800" dist="38100" algn="l" rotWithShape="0">
              <a:prstClr val="black">
                <a:alpha val="40000"/>
              </a:prstClr>
            </a:outerShdw>
          </a:effectLst>
        </p:spPr>
        <p:txBody>
          <a:bodyPr wrap="square" rtlCol="0">
            <a:spAutoFit/>
          </a:bodyPr>
          <a:lstStyle/>
          <a:p>
            <a:r>
              <a:rPr lang="es-ES" sz="2800" b="1" dirty="0" smtClean="0">
                <a:solidFill>
                  <a:schemeClr val="tx1">
                    <a:lumMod val="65000"/>
                    <a:lumOff val="35000"/>
                  </a:schemeClr>
                </a:solidFill>
                <a:latin typeface="Calibri" pitchFamily="34" charset="0"/>
              </a:rPr>
              <a:t>PROFESORADO:</a:t>
            </a:r>
            <a:endParaRPr lang="es-ES" sz="2800" b="1" dirty="0">
              <a:solidFill>
                <a:schemeClr val="tx1">
                  <a:lumMod val="65000"/>
                  <a:lumOff val="35000"/>
                </a:schemeClr>
              </a:solidFill>
              <a:latin typeface="Calibri" pitchFamily="34" charset="0"/>
            </a:endParaRPr>
          </a:p>
        </p:txBody>
      </p:sp>
      <p:sp>
        <p:nvSpPr>
          <p:cNvPr id="9" name="8 CuadroTexto"/>
          <p:cNvSpPr txBox="1"/>
          <p:nvPr/>
        </p:nvSpPr>
        <p:spPr>
          <a:xfrm>
            <a:off x="2907268" y="5810200"/>
            <a:ext cx="6057220" cy="800219"/>
          </a:xfrm>
          <a:prstGeom prst="rect">
            <a:avLst/>
          </a:prstGeom>
          <a:noFill/>
        </p:spPr>
        <p:txBody>
          <a:bodyPr wrap="square" rtlCol="0">
            <a:spAutoFit/>
          </a:bodyPr>
          <a:lstStyle/>
          <a:p>
            <a:pPr>
              <a:spcBef>
                <a:spcPts val="300"/>
              </a:spcBef>
            </a:pPr>
            <a:r>
              <a:rPr lang="es-ES" sz="2300" dirty="0" smtClean="0">
                <a:latin typeface="Candara" pitchFamily="34" charset="0"/>
              </a:rPr>
              <a:t>Están apoyados por el grupo de </a:t>
            </a:r>
            <a:r>
              <a:rPr lang="es-ES" sz="2300" b="1" dirty="0" smtClean="0">
                <a:latin typeface="Candara" pitchFamily="34" charset="0"/>
              </a:rPr>
              <a:t>profesorado que coordina los programas de Convivencia</a:t>
            </a:r>
            <a:r>
              <a:rPr lang="es-ES" sz="2300" dirty="0" smtClean="0">
                <a:latin typeface="Candara" pitchFamily="34" charset="0"/>
              </a:rPr>
              <a:t>.</a:t>
            </a:r>
          </a:p>
        </p:txBody>
      </p:sp>
    </p:spTree>
    <p:extLst>
      <p:ext uri="{BB962C8B-B14F-4D97-AF65-F5344CB8AC3E}">
        <p14:creationId xmlns="" xmlns:p14="http://schemas.microsoft.com/office/powerpoint/2010/main" val="11493619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14480" y="408372"/>
            <a:ext cx="6000792" cy="1039427"/>
          </a:xfrm>
        </p:spPr>
        <p:txBody>
          <a:bodyPr>
            <a:normAutofit/>
          </a:bodyPr>
          <a:lstStyle/>
          <a:p>
            <a:pPr defTabSz="255588"/>
            <a:r>
              <a:rPr lang="es-ES" sz="3600" b="1" dirty="0" smtClean="0">
                <a:latin typeface="Calibri" pitchFamily="34" charset="0"/>
              </a:rPr>
              <a:t>	</a:t>
            </a:r>
            <a:r>
              <a:rPr lang="es-ES" sz="4000" b="1" dirty="0" smtClean="0">
                <a:latin typeface="Calibri" pitchFamily="34" charset="0"/>
              </a:rPr>
              <a:t>LA RED DEL BUÑUEL</a:t>
            </a:r>
            <a:endParaRPr lang="es-ES" sz="3600" b="1" dirty="0">
              <a:latin typeface="Calibri" pitchFamily="34" charset="0"/>
            </a:endParaRPr>
          </a:p>
        </p:txBody>
      </p:sp>
      <p:sp>
        <p:nvSpPr>
          <p:cNvPr id="12" name="11 CuadroTexto"/>
          <p:cNvSpPr txBox="1"/>
          <p:nvPr/>
        </p:nvSpPr>
        <p:spPr>
          <a:xfrm>
            <a:off x="251062" y="1700808"/>
            <a:ext cx="8641418" cy="2385268"/>
          </a:xfrm>
          <a:prstGeom prst="rect">
            <a:avLst/>
          </a:prstGeom>
          <a:noFill/>
        </p:spPr>
        <p:txBody>
          <a:bodyPr wrap="square" rtlCol="0">
            <a:spAutoFit/>
          </a:bodyPr>
          <a:lstStyle/>
          <a:p>
            <a:pPr>
              <a:spcBef>
                <a:spcPts val="300"/>
              </a:spcBef>
            </a:pPr>
            <a:r>
              <a:rPr lang="es-ES" sz="2400" dirty="0" smtClean="0">
                <a:latin typeface="Candara" pitchFamily="34" charset="0"/>
              </a:rPr>
              <a:t>Nos sirve para </a:t>
            </a:r>
            <a:r>
              <a:rPr lang="es-ES" sz="2400" b="1" dirty="0" smtClean="0">
                <a:latin typeface="Candara" pitchFamily="34" charset="0"/>
              </a:rPr>
              <a:t>visibilizar</a:t>
            </a:r>
            <a:r>
              <a:rPr lang="es-ES" sz="2400" dirty="0" smtClean="0">
                <a:latin typeface="Candara" pitchFamily="34" charset="0"/>
              </a:rPr>
              <a:t> lo </a:t>
            </a:r>
            <a:r>
              <a:rPr lang="es-ES" sz="2400" b="1" dirty="0" smtClean="0">
                <a:latin typeface="Candara" pitchFamily="34" charset="0"/>
              </a:rPr>
              <a:t>que</a:t>
            </a:r>
            <a:r>
              <a:rPr lang="es-ES" sz="2400" dirty="0" smtClean="0">
                <a:latin typeface="Candara" pitchFamily="34" charset="0"/>
              </a:rPr>
              <a:t> en cada momento </a:t>
            </a:r>
            <a:r>
              <a:rPr lang="es-ES" sz="2400" b="1" dirty="0" smtClean="0">
                <a:latin typeface="Candara" pitchFamily="34" charset="0"/>
              </a:rPr>
              <a:t>estamos trabajando y viviendo </a:t>
            </a:r>
            <a:r>
              <a:rPr lang="es-ES" sz="2400" dirty="0" smtClean="0">
                <a:latin typeface="Candara" pitchFamily="34" charset="0"/>
              </a:rPr>
              <a:t>en el instituto.  </a:t>
            </a:r>
          </a:p>
          <a:p>
            <a:pPr>
              <a:spcBef>
                <a:spcPts val="300"/>
              </a:spcBef>
            </a:pPr>
            <a:r>
              <a:rPr lang="es-ES" sz="2400" dirty="0" smtClean="0">
                <a:latin typeface="Candara" pitchFamily="34" charset="0"/>
              </a:rPr>
              <a:t>Está sometida a </a:t>
            </a:r>
            <a:r>
              <a:rPr lang="es-ES" sz="2400" b="1" dirty="0" smtClean="0">
                <a:latin typeface="Candara" pitchFamily="34" charset="0"/>
              </a:rPr>
              <a:t>continuos cambios</a:t>
            </a:r>
            <a:r>
              <a:rPr lang="es-ES" sz="2400" dirty="0" smtClean="0">
                <a:latin typeface="Candara" pitchFamily="34" charset="0"/>
              </a:rPr>
              <a:t>, es un </a:t>
            </a:r>
            <a:r>
              <a:rPr lang="es-ES" sz="2400" b="1" dirty="0" smtClean="0">
                <a:latin typeface="Candara" pitchFamily="34" charset="0"/>
              </a:rPr>
              <a:t>ESPACIO</a:t>
            </a:r>
            <a:r>
              <a:rPr lang="es-ES" sz="2400" dirty="0" smtClean="0">
                <a:latin typeface="Candara" pitchFamily="34" charset="0"/>
              </a:rPr>
              <a:t> que </a:t>
            </a:r>
            <a:r>
              <a:rPr lang="es-ES" sz="2400" b="1" dirty="0" smtClean="0">
                <a:latin typeface="Candara" pitchFamily="34" charset="0"/>
              </a:rPr>
              <a:t>se transforma.</a:t>
            </a:r>
          </a:p>
          <a:p>
            <a:pPr>
              <a:spcBef>
                <a:spcPts val="300"/>
              </a:spcBef>
            </a:pPr>
            <a:r>
              <a:rPr lang="es-ES" sz="2400" dirty="0" smtClean="0">
                <a:latin typeface="Candara" pitchFamily="34" charset="0"/>
              </a:rPr>
              <a:t>Es el entramado de nuestro </a:t>
            </a:r>
            <a:r>
              <a:rPr lang="es-ES" sz="2400" b="1" dirty="0" smtClean="0">
                <a:latin typeface="Candara" pitchFamily="34" charset="0"/>
              </a:rPr>
              <a:t>Proyecto de Convivencia</a:t>
            </a:r>
            <a:r>
              <a:rPr lang="es-ES" sz="2400" dirty="0" smtClean="0">
                <a:latin typeface="Candara" pitchFamily="34" charset="0"/>
              </a:rPr>
              <a:t> </a:t>
            </a:r>
            <a:r>
              <a:rPr lang="es-ES" sz="2400" b="1" dirty="0" smtClean="0">
                <a:latin typeface="Candara" pitchFamily="34" charset="0"/>
              </a:rPr>
              <a:t>y</a:t>
            </a:r>
            <a:r>
              <a:rPr lang="es-ES" sz="2400" dirty="0" smtClean="0">
                <a:latin typeface="Candara" pitchFamily="34" charset="0"/>
              </a:rPr>
              <a:t> del </a:t>
            </a:r>
            <a:r>
              <a:rPr lang="es-ES" sz="2400" b="1" dirty="0" smtClean="0">
                <a:latin typeface="Candara" pitchFamily="34" charset="0"/>
              </a:rPr>
              <a:t>Proyecto de Género </a:t>
            </a:r>
            <a:r>
              <a:rPr lang="es-ES" sz="2400" dirty="0" smtClean="0">
                <a:latin typeface="Candara" pitchFamily="34" charset="0"/>
              </a:rPr>
              <a:t>del alumnado del CFGS de Educación Infantil.</a:t>
            </a:r>
          </a:p>
        </p:txBody>
      </p:sp>
      <p:pic>
        <p:nvPicPr>
          <p:cNvPr id="4" name="3 Imagen">
            <a:hlinkClick r:id="rId2" action="ppaction://hlinkfile"/>
          </p:cNvPr>
          <p:cNvPicPr>
            <a:picLocks noChangeAspect="1"/>
          </p:cNvPicPr>
          <p:nvPr/>
        </p:nvPicPr>
        <p:blipFill rotWithShape="1">
          <a:blip r:embed="rId3">
            <a:extLst>
              <a:ext uri="{28A0092B-C50C-407E-A947-70E740481C1C}">
                <a14:useLocalDpi xmlns="" xmlns:a14="http://schemas.microsoft.com/office/drawing/2010/main" val="0"/>
              </a:ext>
            </a:extLst>
          </a:blip>
          <a:srcRect t="21713" b="15300"/>
          <a:stretch/>
        </p:blipFill>
        <p:spPr>
          <a:xfrm>
            <a:off x="6482118" y="4332392"/>
            <a:ext cx="2245265" cy="1885634"/>
          </a:xfrm>
          <a:prstGeom prst="rect">
            <a:avLst/>
          </a:prstGeom>
          <a:effectLst>
            <a:glow rad="101600">
              <a:schemeClr val="accent1">
                <a:satMod val="175000"/>
                <a:alpha val="40000"/>
              </a:schemeClr>
            </a:glow>
            <a:outerShdw blurRad="50800" dist="38100" dir="2700000" sx="102000" sy="102000" algn="tl" rotWithShape="0">
              <a:prstClr val="black">
                <a:alpha val="40000"/>
              </a:prstClr>
            </a:outerShdw>
          </a:effectLst>
        </p:spPr>
      </p:pic>
      <p:pic>
        <p:nvPicPr>
          <p:cNvPr id="9" name="8 Imagen" descr="DEP0504102.jpg"/>
          <p:cNvPicPr>
            <a:picLocks noChangeAspect="1"/>
          </p:cNvPicPr>
          <p:nvPr/>
        </p:nvPicPr>
        <p:blipFill>
          <a:blip r:embed="rId4" cstate="print"/>
          <a:srcRect t="21121" b="16099"/>
          <a:stretch>
            <a:fillRect/>
          </a:stretch>
        </p:blipFill>
        <p:spPr>
          <a:xfrm>
            <a:off x="683568" y="548680"/>
            <a:ext cx="935188" cy="857256"/>
          </a:xfrm>
          <a:prstGeom prst="rect">
            <a:avLst/>
          </a:prstGeom>
        </p:spPr>
      </p:pic>
      <p:pic>
        <p:nvPicPr>
          <p:cNvPr id="10" name="9 Imagen"/>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570283" y="4086076"/>
            <a:ext cx="2579497" cy="2579497"/>
          </a:xfrm>
          <a:prstGeom prst="rect">
            <a:avLst/>
          </a:prstGeom>
          <a:effectLst>
            <a:glow rad="139700">
              <a:schemeClr val="accent1">
                <a:satMod val="175000"/>
                <a:alpha val="40000"/>
              </a:schemeClr>
            </a:glow>
            <a:outerShdw blurRad="50800" dist="38100" dir="2700000" algn="tl" rotWithShape="0">
              <a:prstClr val="black">
                <a:alpha val="40000"/>
              </a:prstClr>
            </a:outerShdw>
          </a:effectLst>
        </p:spPr>
      </p:pic>
      <p:pic>
        <p:nvPicPr>
          <p:cNvPr id="11" name="10 Imagen">
            <a:hlinkClick r:id="rId2" action="ppaction://hlinkfile"/>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380312" y="5085184"/>
            <a:ext cx="673493" cy="1051379"/>
          </a:xfrm>
          <a:prstGeom prst="rect">
            <a:avLst/>
          </a:prstGeom>
        </p:spPr>
      </p:pic>
      <p:pic>
        <p:nvPicPr>
          <p:cNvPr id="1026" name="Picture 2">
            <a:hlinkClick r:id="rId7"/>
          </p:cNvPr>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l="2301" t="9508" r="3180" b="13125"/>
          <a:stretch/>
        </p:blipFill>
        <p:spPr bwMode="auto">
          <a:xfrm>
            <a:off x="179512" y="4623249"/>
            <a:ext cx="3240818" cy="1594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13 Imagen">
            <a:hlinkClick r:id="rId7"/>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799920" y="5692336"/>
            <a:ext cx="673493" cy="1051379"/>
          </a:xfrm>
          <a:prstGeom prst="rect">
            <a:avLst/>
          </a:prstGeom>
        </p:spPr>
      </p:pic>
    </p:spTree>
    <p:extLst>
      <p:ext uri="{BB962C8B-B14F-4D97-AF65-F5344CB8AC3E}">
        <p14:creationId xmlns="" xmlns:p14="http://schemas.microsoft.com/office/powerpoint/2010/main" val="211869907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posición de imagen"/>
          <p:cNvPicPr>
            <a:picLocks noGrp="1" noChangeAspect="1"/>
          </p:cNvPicPr>
          <p:nvPr>
            <p:ph type="pic" idx="1"/>
          </p:nvPr>
        </p:nvPicPr>
        <p:blipFill>
          <a:blip r:embed="rId2">
            <a:extLst>
              <a:ext uri="{28A0092B-C50C-407E-A947-70E740481C1C}">
                <a14:useLocalDpi xmlns="" xmlns:a14="http://schemas.microsoft.com/office/drawing/2010/main" val="0"/>
              </a:ext>
            </a:extLst>
          </a:blip>
          <a:srcRect t="7255" b="7255"/>
          <a:stretch>
            <a:fillRect/>
          </a:stretch>
        </p:blipFill>
        <p:spPr/>
      </p:pic>
      <p:sp>
        <p:nvSpPr>
          <p:cNvPr id="3" name="2 Marcador de texto"/>
          <p:cNvSpPr>
            <a:spLocks noGrp="1"/>
          </p:cNvSpPr>
          <p:nvPr>
            <p:ph type="body" sz="half" idx="2"/>
          </p:nvPr>
        </p:nvSpPr>
        <p:spPr/>
        <p:txBody>
          <a:bodyPr/>
          <a:lstStyle/>
          <a:p>
            <a:pPr algn="r"/>
            <a:r>
              <a:rPr lang="es-ES" b="1" dirty="0" smtClean="0"/>
              <a:t>Mayo 2016</a:t>
            </a:r>
            <a:endParaRPr lang="es-ES" b="1" dirty="0"/>
          </a:p>
        </p:txBody>
      </p:sp>
      <p:sp>
        <p:nvSpPr>
          <p:cNvPr id="4" name="3 Título"/>
          <p:cNvSpPr>
            <a:spLocks noGrp="1"/>
          </p:cNvSpPr>
          <p:nvPr>
            <p:ph type="title"/>
          </p:nvPr>
        </p:nvSpPr>
        <p:spPr/>
        <p:txBody>
          <a:bodyPr>
            <a:noAutofit/>
          </a:bodyPr>
          <a:lstStyle/>
          <a:p>
            <a:pPr algn="r"/>
            <a:r>
              <a:rPr lang="es-ES" sz="2800" b="1" cap="none" dirty="0" smtClean="0">
                <a:latin typeface="Calibri" pitchFamily="34" charset="0"/>
              </a:rPr>
              <a:t>IES LUIS BUÑUEL (ZARAGOZA)</a:t>
            </a:r>
            <a:endParaRPr lang="es-ES" sz="2800" b="1" cap="none" dirty="0">
              <a:latin typeface="Calibri" pitchFamily="34" charset="0"/>
            </a:endParaRPr>
          </a:p>
        </p:txBody>
      </p:sp>
    </p:spTree>
    <p:extLst>
      <p:ext uri="{BB962C8B-B14F-4D97-AF65-F5344CB8AC3E}">
        <p14:creationId xmlns="" xmlns:p14="http://schemas.microsoft.com/office/powerpoint/2010/main" val="220941537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0166" y="408372"/>
            <a:ext cx="6929486" cy="1039427"/>
          </a:xfrm>
        </p:spPr>
        <p:txBody>
          <a:bodyPr>
            <a:normAutofit fontScale="90000"/>
          </a:bodyPr>
          <a:lstStyle/>
          <a:p>
            <a:r>
              <a:rPr lang="es-ES" sz="3600" b="1" dirty="0" smtClean="0">
                <a:latin typeface="Calibri" pitchFamily="34" charset="0"/>
              </a:rPr>
              <a:t>	programas de convivencia en el </a:t>
            </a:r>
            <a:r>
              <a:rPr lang="es-ES" sz="3600" b="1" dirty="0" err="1" smtClean="0">
                <a:latin typeface="Calibri" pitchFamily="34" charset="0"/>
              </a:rPr>
              <a:t>Ies</a:t>
            </a:r>
            <a:r>
              <a:rPr lang="es-ES" sz="3600" b="1" dirty="0" smtClean="0">
                <a:latin typeface="Calibri" pitchFamily="34" charset="0"/>
              </a:rPr>
              <a:t> </a:t>
            </a:r>
            <a:r>
              <a:rPr lang="es-ES" sz="3600" b="1" dirty="0" err="1" smtClean="0">
                <a:latin typeface="Calibri" pitchFamily="34" charset="0"/>
              </a:rPr>
              <a:t>luis</a:t>
            </a:r>
            <a:r>
              <a:rPr lang="es-ES" sz="3600" b="1" dirty="0" smtClean="0">
                <a:latin typeface="Calibri" pitchFamily="34" charset="0"/>
              </a:rPr>
              <a:t> </a:t>
            </a:r>
            <a:r>
              <a:rPr lang="es-ES" sz="3600" b="1" dirty="0" err="1" smtClean="0">
                <a:latin typeface="Calibri" pitchFamily="34" charset="0"/>
              </a:rPr>
              <a:t>buñuel</a:t>
            </a:r>
            <a:endParaRPr lang="es-ES" sz="3600" b="1" dirty="0">
              <a:latin typeface="Calibri" pitchFamily="34" charset="0"/>
            </a:endParaRPr>
          </a:p>
        </p:txBody>
      </p:sp>
      <p:pic>
        <p:nvPicPr>
          <p:cNvPr id="4" name="3 Marcador de contenido"/>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714348" y="428604"/>
            <a:ext cx="1105046" cy="1008112"/>
          </a:xfrm>
        </p:spPr>
      </p:pic>
      <p:graphicFrame>
        <p:nvGraphicFramePr>
          <p:cNvPr id="24" name="23 Diagrama"/>
          <p:cNvGraphicFramePr/>
          <p:nvPr/>
        </p:nvGraphicFramePr>
        <p:xfrm>
          <a:off x="0" y="1928802"/>
          <a:ext cx="9001156"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 name="28 Imagen" descr="DEP0504102.jpg"/>
          <p:cNvPicPr>
            <a:picLocks noChangeAspect="1"/>
          </p:cNvPicPr>
          <p:nvPr/>
        </p:nvPicPr>
        <p:blipFill>
          <a:blip r:embed="rId7" cstate="print"/>
          <a:srcRect t="21121" b="16099"/>
          <a:stretch>
            <a:fillRect/>
          </a:stretch>
        </p:blipFill>
        <p:spPr>
          <a:xfrm>
            <a:off x="1357290" y="5572140"/>
            <a:ext cx="935188" cy="857256"/>
          </a:xfrm>
          <a:prstGeom prst="rect">
            <a:avLst/>
          </a:prstGeom>
        </p:spPr>
      </p:pic>
      <p:pic>
        <p:nvPicPr>
          <p:cNvPr id="8" name="7 Imagen" descr="tres reducido.jpg"/>
          <p:cNvPicPr>
            <a:picLocks noChangeAspect="1"/>
          </p:cNvPicPr>
          <p:nvPr/>
        </p:nvPicPr>
        <p:blipFill>
          <a:blip r:embed="rId8" cstate="print"/>
          <a:srcRect l="4688" t="8333" r="6796" b="2083"/>
          <a:stretch>
            <a:fillRect/>
          </a:stretch>
        </p:blipFill>
        <p:spPr>
          <a:xfrm>
            <a:off x="1428728" y="3857628"/>
            <a:ext cx="863902" cy="884471"/>
          </a:xfrm>
          <a:prstGeom prst="rect">
            <a:avLst/>
          </a:prstGeom>
        </p:spPr>
      </p:pic>
    </p:spTree>
    <p:extLst>
      <p:ext uri="{BB962C8B-B14F-4D97-AF65-F5344CB8AC3E}">
        <p14:creationId xmlns="" xmlns:p14="http://schemas.microsoft.com/office/powerpoint/2010/main" val="52551509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14480" y="408372"/>
            <a:ext cx="6000792" cy="1039427"/>
          </a:xfrm>
        </p:spPr>
        <p:txBody>
          <a:bodyPr>
            <a:normAutofit fontScale="90000"/>
          </a:bodyPr>
          <a:lstStyle/>
          <a:p>
            <a:pPr defTabSz="255588"/>
            <a:r>
              <a:rPr lang="es-ES" sz="3600" b="1" dirty="0" smtClean="0">
                <a:latin typeface="Calibri" pitchFamily="34" charset="0"/>
              </a:rPr>
              <a:t>	</a:t>
            </a:r>
            <a:r>
              <a:rPr lang="es-ES" sz="4000" b="1" dirty="0" smtClean="0">
                <a:latin typeface="Calibri" pitchFamily="34" charset="0"/>
              </a:rPr>
              <a:t>programas de AYUDA ENTRE IGUALES</a:t>
            </a:r>
            <a:endParaRPr lang="es-ES" sz="3600" b="1" dirty="0">
              <a:latin typeface="Calibri" pitchFamily="34" charset="0"/>
            </a:endParaRPr>
          </a:p>
        </p:txBody>
      </p:sp>
      <p:pic>
        <p:nvPicPr>
          <p:cNvPr id="8" name="7 Imagen" descr="HOLA HOLA:ORDENADO AYUDA IGUALES:chapa.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7158" y="285728"/>
            <a:ext cx="1357322" cy="1285884"/>
          </a:xfrm>
          <a:prstGeom prst="rect">
            <a:avLst/>
          </a:prstGeom>
          <a:noFill/>
          <a:ln>
            <a:noFill/>
          </a:ln>
        </p:spPr>
      </p:pic>
      <p:pic>
        <p:nvPicPr>
          <p:cNvPr id="11" name="10 Imagen" descr="PARTICIPACION.png"/>
          <p:cNvPicPr>
            <a:picLocks noChangeAspect="1"/>
          </p:cNvPicPr>
          <p:nvPr/>
        </p:nvPicPr>
        <p:blipFill>
          <a:blip r:embed="rId3"/>
          <a:stretch>
            <a:fillRect/>
          </a:stretch>
        </p:blipFill>
        <p:spPr>
          <a:xfrm>
            <a:off x="4643438" y="1714488"/>
            <a:ext cx="4071966" cy="1998830"/>
          </a:xfrm>
          <a:prstGeom prst="rect">
            <a:avLst/>
          </a:prstGeom>
        </p:spPr>
      </p:pic>
      <p:pic>
        <p:nvPicPr>
          <p:cNvPr id="13" name="12 Imagen" descr="IMPLICACOIN.png"/>
          <p:cNvPicPr>
            <a:picLocks noChangeAspect="1"/>
          </p:cNvPicPr>
          <p:nvPr/>
        </p:nvPicPr>
        <p:blipFill>
          <a:blip r:embed="rId4"/>
          <a:srcRect b="9162"/>
          <a:stretch>
            <a:fillRect/>
          </a:stretch>
        </p:blipFill>
        <p:spPr>
          <a:xfrm>
            <a:off x="4139952" y="4664518"/>
            <a:ext cx="4340834" cy="1925363"/>
          </a:xfrm>
          <a:prstGeom prst="rect">
            <a:avLst/>
          </a:prstGeom>
        </p:spPr>
      </p:pic>
      <p:pic>
        <p:nvPicPr>
          <p:cNvPr id="14" name="13 Imagen" descr="inicioDD.png"/>
          <p:cNvPicPr>
            <a:picLocks noChangeAspect="1"/>
          </p:cNvPicPr>
          <p:nvPr/>
        </p:nvPicPr>
        <p:blipFill>
          <a:blip r:embed="rId5"/>
          <a:stretch>
            <a:fillRect/>
          </a:stretch>
        </p:blipFill>
        <p:spPr>
          <a:xfrm>
            <a:off x="500034" y="2071678"/>
            <a:ext cx="3535078" cy="1143008"/>
          </a:xfrm>
          <a:prstGeom prst="rect">
            <a:avLst/>
          </a:prstGeom>
        </p:spPr>
      </p:pic>
      <p:sp>
        <p:nvSpPr>
          <p:cNvPr id="15" name="14 CuadroTexto"/>
          <p:cNvSpPr txBox="1"/>
          <p:nvPr/>
        </p:nvSpPr>
        <p:spPr>
          <a:xfrm>
            <a:off x="574780" y="3426741"/>
            <a:ext cx="2786082" cy="492443"/>
          </a:xfrm>
          <a:prstGeom prst="rect">
            <a:avLst/>
          </a:prstGeom>
          <a:noFill/>
        </p:spPr>
        <p:txBody>
          <a:bodyPr wrap="square" rtlCol="0">
            <a:spAutoFit/>
          </a:bodyPr>
          <a:lstStyle/>
          <a:p>
            <a:r>
              <a:rPr lang="es-ES" sz="2600" b="1" dirty="0" smtClean="0">
                <a:latin typeface="Calibri" pitchFamily="34" charset="0"/>
              </a:rPr>
              <a:t>CURSO 2008/2009</a:t>
            </a:r>
            <a:endParaRPr lang="es-ES" sz="2600" b="1" dirty="0">
              <a:latin typeface="Calibri" pitchFamily="34" charset="0"/>
            </a:endParaRPr>
          </a:p>
        </p:txBody>
      </p:sp>
      <p:sp>
        <p:nvSpPr>
          <p:cNvPr id="16" name="15 CuadroTexto"/>
          <p:cNvSpPr txBox="1"/>
          <p:nvPr/>
        </p:nvSpPr>
        <p:spPr>
          <a:xfrm>
            <a:off x="3779912" y="3857628"/>
            <a:ext cx="5174886" cy="492443"/>
          </a:xfrm>
          <a:prstGeom prst="rect">
            <a:avLst/>
          </a:prstGeom>
          <a:noFill/>
        </p:spPr>
        <p:txBody>
          <a:bodyPr wrap="square" rtlCol="0">
            <a:spAutoFit/>
          </a:bodyPr>
          <a:lstStyle/>
          <a:p>
            <a:r>
              <a:rPr lang="es-ES" sz="2600" b="1" dirty="0" smtClean="0">
                <a:latin typeface="Calibri" pitchFamily="34" charset="0"/>
              </a:rPr>
              <a:t>ALCANCE: SOBRE 130 ALUMNOS/AS</a:t>
            </a:r>
            <a:endParaRPr lang="es-ES" sz="2600" b="1" dirty="0">
              <a:latin typeface="Calibri" pitchFamily="34" charset="0"/>
            </a:endParaRPr>
          </a:p>
        </p:txBody>
      </p:sp>
      <p:sp>
        <p:nvSpPr>
          <p:cNvPr id="17" name="16 CuadroTexto"/>
          <p:cNvSpPr txBox="1"/>
          <p:nvPr/>
        </p:nvSpPr>
        <p:spPr>
          <a:xfrm>
            <a:off x="142844" y="4929198"/>
            <a:ext cx="3815284" cy="1292662"/>
          </a:xfrm>
          <a:prstGeom prst="rect">
            <a:avLst/>
          </a:prstGeom>
          <a:noFill/>
        </p:spPr>
        <p:txBody>
          <a:bodyPr wrap="square" rtlCol="0">
            <a:spAutoFit/>
          </a:bodyPr>
          <a:lstStyle/>
          <a:p>
            <a:pPr algn="ctr"/>
            <a:r>
              <a:rPr lang="es-ES" sz="2600" b="1" dirty="0" smtClean="0">
                <a:latin typeface="Calibri" pitchFamily="34" charset="0"/>
              </a:rPr>
              <a:t>IMPLICACIÓN DEL GRUPO DE PROFESORADO DE CONVIVENCIA Y TUTORES</a:t>
            </a:r>
            <a:endParaRPr lang="es-ES" sz="2600" b="1" dirty="0">
              <a:latin typeface="Calibri" pitchFamily="34" charset="0"/>
            </a:endParaRPr>
          </a:p>
        </p:txBody>
      </p:sp>
    </p:spTree>
    <p:extLst>
      <p:ext uri="{BB962C8B-B14F-4D97-AF65-F5344CB8AC3E}">
        <p14:creationId xmlns="" xmlns:p14="http://schemas.microsoft.com/office/powerpoint/2010/main" val="5255150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ppt_w*0.70"/>
                                          </p:val>
                                        </p:tav>
                                        <p:tav tm="100000">
                                          <p:val>
                                            <p:strVal val="#ppt_w"/>
                                          </p:val>
                                        </p:tav>
                                      </p:tavLst>
                                    </p:anim>
                                    <p:anim calcmode="lin" valueType="num">
                                      <p:cBhvr>
                                        <p:cTn id="19" dur="1000" fill="hold"/>
                                        <p:tgtEl>
                                          <p:spTgt spid="11"/>
                                        </p:tgtEl>
                                        <p:attrNameLst>
                                          <p:attrName>ppt_h</p:attrName>
                                        </p:attrNameLst>
                                      </p:cBhvr>
                                      <p:tavLst>
                                        <p:tav tm="0">
                                          <p:val>
                                            <p:strVal val="#ppt_h"/>
                                          </p:val>
                                        </p:tav>
                                        <p:tav tm="100000">
                                          <p:val>
                                            <p:strVal val="#ppt_h"/>
                                          </p:val>
                                        </p:tav>
                                      </p:tavLst>
                                    </p:anim>
                                    <p:animEffect transition="in" filter="fade">
                                      <p:cBhvr>
                                        <p:cTn id="20" dur="1000"/>
                                        <p:tgtEl>
                                          <p:spTgt spid="11"/>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strVal val="#ppt_w*0.70"/>
                                          </p:val>
                                        </p:tav>
                                        <p:tav tm="100000">
                                          <p:val>
                                            <p:strVal val="#ppt_w"/>
                                          </p:val>
                                        </p:tav>
                                      </p:tavLst>
                                    </p:anim>
                                    <p:anim calcmode="lin" valueType="num">
                                      <p:cBhvr>
                                        <p:cTn id="24" dur="1000" fill="hold"/>
                                        <p:tgtEl>
                                          <p:spTgt spid="16"/>
                                        </p:tgtEl>
                                        <p:attrNameLst>
                                          <p:attrName>ppt_h</p:attrName>
                                        </p:attrNameLst>
                                      </p:cBhvr>
                                      <p:tavLst>
                                        <p:tav tm="0">
                                          <p:val>
                                            <p:strVal val="#ppt_h"/>
                                          </p:val>
                                        </p:tav>
                                        <p:tav tm="100000">
                                          <p:val>
                                            <p:strVal val="#ppt_h"/>
                                          </p:val>
                                        </p:tav>
                                      </p:tavLst>
                                    </p:anim>
                                    <p:animEffect transition="in" filter="fade">
                                      <p:cBhvr>
                                        <p:cTn id="25" dur="1000"/>
                                        <p:tgtEl>
                                          <p:spTgt spid="16"/>
                                        </p:tgtEl>
                                      </p:cBhvr>
                                    </p:animEffect>
                                  </p:childTnLst>
                                </p:cTn>
                              </p:par>
                            </p:childTnLst>
                          </p:cTn>
                        </p:par>
                        <p:par>
                          <p:cTn id="26" fill="hold">
                            <p:stCondLst>
                              <p:cond delay="2000"/>
                            </p:stCondLst>
                            <p:childTnLst>
                              <p:par>
                                <p:cTn id="27" presetID="55"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strVal val="#ppt_w*0.70"/>
                                          </p:val>
                                        </p:tav>
                                        <p:tav tm="100000">
                                          <p:val>
                                            <p:strVal val="#ppt_w"/>
                                          </p:val>
                                        </p:tav>
                                      </p:tavLst>
                                    </p:anim>
                                    <p:anim calcmode="lin" valueType="num">
                                      <p:cBhvr>
                                        <p:cTn id="30" dur="1000" fill="hold"/>
                                        <p:tgtEl>
                                          <p:spTgt spid="17"/>
                                        </p:tgtEl>
                                        <p:attrNameLst>
                                          <p:attrName>ppt_h</p:attrName>
                                        </p:attrNameLst>
                                      </p:cBhvr>
                                      <p:tavLst>
                                        <p:tav tm="0">
                                          <p:val>
                                            <p:strVal val="#ppt_h"/>
                                          </p:val>
                                        </p:tav>
                                        <p:tav tm="100000">
                                          <p:val>
                                            <p:strVal val="#ppt_h"/>
                                          </p:val>
                                        </p:tav>
                                      </p:tavLst>
                                    </p:anim>
                                    <p:animEffect transition="in" filter="fade">
                                      <p:cBhvr>
                                        <p:cTn id="31" dur="1000"/>
                                        <p:tgtEl>
                                          <p:spTgt spid="17"/>
                                        </p:tgtEl>
                                      </p:cBhvr>
                                    </p:animEffect>
                                  </p:childTnLst>
                                </p:cTn>
                              </p:par>
                              <p:par>
                                <p:cTn id="32" presetID="55"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strVal val="#ppt_w*0.70"/>
                                          </p:val>
                                        </p:tav>
                                        <p:tav tm="100000">
                                          <p:val>
                                            <p:strVal val="#ppt_w"/>
                                          </p:val>
                                        </p:tav>
                                      </p:tavLst>
                                    </p:anim>
                                    <p:anim calcmode="lin" valueType="num">
                                      <p:cBhvr>
                                        <p:cTn id="35" dur="1000" fill="hold"/>
                                        <p:tgtEl>
                                          <p:spTgt spid="13"/>
                                        </p:tgtEl>
                                        <p:attrNameLst>
                                          <p:attrName>ppt_h</p:attrName>
                                        </p:attrNameLst>
                                      </p:cBhvr>
                                      <p:tavLst>
                                        <p:tav tm="0">
                                          <p:val>
                                            <p:strVal val="#ppt_h"/>
                                          </p:val>
                                        </p:tav>
                                        <p:tav tm="100000">
                                          <p:val>
                                            <p:strVal val="#ppt_h"/>
                                          </p:val>
                                        </p:tav>
                                      </p:tavLst>
                                    </p:anim>
                                    <p:animEffect transition="in" filter="fade">
                                      <p:cBhvr>
                                        <p:cTn id="3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279166"/>
            <a:ext cx="2088232" cy="954107"/>
          </a:xfrm>
          <a:prstGeom prst="rect">
            <a:avLst/>
          </a:prstGeom>
          <a:noFill/>
          <a:effectLst>
            <a:outerShdw blurRad="50800" dist="38100" algn="l" rotWithShape="0">
              <a:prstClr val="black">
                <a:alpha val="40000"/>
              </a:prstClr>
            </a:outerShdw>
          </a:effectLst>
        </p:spPr>
        <p:txBody>
          <a:bodyPr wrap="square" rtlCol="0">
            <a:spAutoFit/>
          </a:bodyPr>
          <a:lstStyle/>
          <a:p>
            <a:r>
              <a:rPr lang="es-ES" sz="2800" b="1" dirty="0" smtClean="0">
                <a:solidFill>
                  <a:schemeClr val="tx1">
                    <a:lumMod val="65000"/>
                    <a:lumOff val="35000"/>
                  </a:schemeClr>
                </a:solidFill>
                <a:latin typeface="Calibri" pitchFamily="34" charset="0"/>
              </a:rPr>
              <a:t>ALUMNADO:</a:t>
            </a:r>
            <a:endParaRPr lang="es-ES" sz="2800" b="1" dirty="0">
              <a:solidFill>
                <a:schemeClr val="tx1">
                  <a:lumMod val="65000"/>
                  <a:lumOff val="35000"/>
                </a:schemeClr>
              </a:solidFill>
              <a:latin typeface="Calibri" pitchFamily="34" charset="0"/>
            </a:endParaRPr>
          </a:p>
        </p:txBody>
      </p:sp>
      <p:pic>
        <p:nvPicPr>
          <p:cNvPr id="5" name="4 Imagen"/>
          <p:cNvPicPr>
            <a:picLocks noChangeAspect="1"/>
          </p:cNvPicPr>
          <p:nvPr/>
        </p:nvPicPr>
        <p:blipFill rotWithShape="1">
          <a:blip r:embed="rId2">
            <a:extLst>
              <a:ext uri="{28A0092B-C50C-407E-A947-70E740481C1C}">
                <a14:useLocalDpi xmlns="" xmlns:a14="http://schemas.microsoft.com/office/drawing/2010/main" val="0"/>
              </a:ext>
            </a:extLst>
          </a:blip>
          <a:srcRect b="5167"/>
          <a:stretch/>
        </p:blipFill>
        <p:spPr>
          <a:xfrm>
            <a:off x="386199" y="740832"/>
            <a:ext cx="1809537" cy="1716042"/>
          </a:xfrm>
          <a:prstGeom prst="rect">
            <a:avLst/>
          </a:prstGeom>
        </p:spPr>
      </p:pic>
      <p:sp>
        <p:nvSpPr>
          <p:cNvPr id="7" name="6 CuadroTexto"/>
          <p:cNvSpPr txBox="1"/>
          <p:nvPr/>
        </p:nvSpPr>
        <p:spPr>
          <a:xfrm>
            <a:off x="2357422" y="740831"/>
            <a:ext cx="6554422" cy="461665"/>
          </a:xfrm>
          <a:prstGeom prst="rect">
            <a:avLst/>
          </a:prstGeom>
          <a:noFill/>
        </p:spPr>
        <p:txBody>
          <a:bodyPr wrap="square" rtlCol="0">
            <a:spAutoFit/>
          </a:bodyPr>
          <a:lstStyle/>
          <a:p>
            <a:r>
              <a:rPr lang="es-ES" sz="2400" dirty="0" smtClean="0">
                <a:latin typeface="Candara" pitchFamily="34" charset="0"/>
              </a:rPr>
              <a:t>- Preferentemente alumnos/as de </a:t>
            </a:r>
            <a:r>
              <a:rPr lang="es-ES" sz="2400" b="1" dirty="0" smtClean="0">
                <a:latin typeface="Candara" pitchFamily="34" charset="0"/>
              </a:rPr>
              <a:t>1º y 2º de ESO</a:t>
            </a:r>
            <a:r>
              <a:rPr lang="es-ES" sz="2400" dirty="0" smtClean="0">
                <a:latin typeface="Candara" pitchFamily="34" charset="0"/>
              </a:rPr>
              <a:t>.</a:t>
            </a:r>
            <a:endParaRPr lang="es-ES" sz="2400" dirty="0">
              <a:latin typeface="Candara" pitchFamily="34" charset="0"/>
            </a:endParaRPr>
          </a:p>
        </p:txBody>
      </p:sp>
      <p:sp>
        <p:nvSpPr>
          <p:cNvPr id="8" name="7 CuadroTexto"/>
          <p:cNvSpPr txBox="1"/>
          <p:nvPr/>
        </p:nvSpPr>
        <p:spPr>
          <a:xfrm>
            <a:off x="2357422" y="1214422"/>
            <a:ext cx="6408712" cy="461665"/>
          </a:xfrm>
          <a:prstGeom prst="rect">
            <a:avLst/>
          </a:prstGeom>
          <a:noFill/>
        </p:spPr>
        <p:txBody>
          <a:bodyPr wrap="square" rtlCol="0">
            <a:spAutoFit/>
          </a:bodyPr>
          <a:lstStyle/>
          <a:p>
            <a:r>
              <a:rPr lang="es-ES" sz="2400" dirty="0" smtClean="0">
                <a:latin typeface="Candara" pitchFamily="34" charset="0"/>
              </a:rPr>
              <a:t>- </a:t>
            </a:r>
            <a:r>
              <a:rPr lang="es-ES" sz="2400" b="1" dirty="0" smtClean="0">
                <a:latin typeface="Candara" pitchFamily="34" charset="0"/>
              </a:rPr>
              <a:t>Tres</a:t>
            </a:r>
            <a:r>
              <a:rPr lang="es-ES" sz="2400" dirty="0" smtClean="0">
                <a:latin typeface="Candara" pitchFamily="34" charset="0"/>
              </a:rPr>
              <a:t> alumnos/as ayudantes </a:t>
            </a:r>
            <a:r>
              <a:rPr lang="es-ES" sz="2400" b="1" dirty="0" smtClean="0">
                <a:latin typeface="Candara" pitchFamily="34" charset="0"/>
              </a:rPr>
              <a:t>por grupo</a:t>
            </a:r>
            <a:r>
              <a:rPr lang="es-ES" sz="2400" dirty="0" smtClean="0">
                <a:latin typeface="Candara" pitchFamily="34" charset="0"/>
              </a:rPr>
              <a:t>.</a:t>
            </a:r>
            <a:endParaRPr lang="es-ES" sz="2400" dirty="0">
              <a:latin typeface="Candara" pitchFamily="34" charset="0"/>
            </a:endParaRPr>
          </a:p>
        </p:txBody>
      </p:sp>
      <p:sp>
        <p:nvSpPr>
          <p:cNvPr id="9" name="8 CuadroTexto"/>
          <p:cNvSpPr txBox="1"/>
          <p:nvPr/>
        </p:nvSpPr>
        <p:spPr>
          <a:xfrm>
            <a:off x="2357422" y="1643050"/>
            <a:ext cx="6408712" cy="461665"/>
          </a:xfrm>
          <a:prstGeom prst="rect">
            <a:avLst/>
          </a:prstGeom>
          <a:noFill/>
        </p:spPr>
        <p:txBody>
          <a:bodyPr wrap="square" rtlCol="0">
            <a:spAutoFit/>
          </a:bodyPr>
          <a:lstStyle/>
          <a:p>
            <a:r>
              <a:rPr lang="es-ES" sz="2400" dirty="0" smtClean="0">
                <a:latin typeface="Candara" pitchFamily="34" charset="0"/>
              </a:rPr>
              <a:t>- </a:t>
            </a:r>
            <a:r>
              <a:rPr lang="es-ES" sz="2400" b="1" dirty="0" smtClean="0">
                <a:latin typeface="Candara" pitchFamily="34" charset="0"/>
              </a:rPr>
              <a:t>Voluntarios o elegidos </a:t>
            </a:r>
            <a:r>
              <a:rPr lang="es-ES" sz="2400" dirty="0" smtClean="0">
                <a:latin typeface="Candara" pitchFamily="34" charset="0"/>
              </a:rPr>
              <a:t>por sus compañeros.</a:t>
            </a:r>
            <a:endParaRPr lang="es-ES" sz="2400" dirty="0">
              <a:latin typeface="Candara" pitchFamily="34" charset="0"/>
            </a:endParaRPr>
          </a:p>
        </p:txBody>
      </p:sp>
      <p:sp>
        <p:nvSpPr>
          <p:cNvPr id="10" name="9 CuadroTexto"/>
          <p:cNvSpPr txBox="1"/>
          <p:nvPr/>
        </p:nvSpPr>
        <p:spPr>
          <a:xfrm>
            <a:off x="6876256" y="2226041"/>
            <a:ext cx="2088232" cy="523220"/>
          </a:xfrm>
          <a:prstGeom prst="rect">
            <a:avLst/>
          </a:prstGeom>
          <a:noFill/>
          <a:effectLst>
            <a:outerShdw blurRad="50800" dist="38100" algn="l" rotWithShape="0">
              <a:prstClr val="black">
                <a:alpha val="40000"/>
              </a:prstClr>
            </a:outerShdw>
          </a:effectLst>
        </p:spPr>
        <p:txBody>
          <a:bodyPr wrap="square" rtlCol="0">
            <a:spAutoFit/>
          </a:bodyPr>
          <a:lstStyle/>
          <a:p>
            <a:r>
              <a:rPr lang="es-ES" sz="2800" b="1" dirty="0" smtClean="0">
                <a:solidFill>
                  <a:schemeClr val="tx1">
                    <a:lumMod val="65000"/>
                    <a:lumOff val="35000"/>
                  </a:schemeClr>
                </a:solidFill>
                <a:latin typeface="Calibri" pitchFamily="34" charset="0"/>
              </a:rPr>
              <a:t>FUNCIONES</a:t>
            </a:r>
            <a:r>
              <a:rPr lang="es-ES" sz="2800" b="1" dirty="0" smtClean="0">
                <a:latin typeface="Calibri" pitchFamily="34" charset="0"/>
              </a:rPr>
              <a:t>:</a:t>
            </a:r>
            <a:endParaRPr lang="es-ES" sz="2800" b="1" dirty="0">
              <a:latin typeface="Calibri" pitchFamily="34" charset="0"/>
            </a:endParaRPr>
          </a:p>
        </p:txBody>
      </p:sp>
      <p:pic>
        <p:nvPicPr>
          <p:cNvPr id="11" name="10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153820" y="2780928"/>
            <a:ext cx="1600378" cy="1600378"/>
          </a:xfrm>
          <a:prstGeom prst="rect">
            <a:avLst/>
          </a:prstGeom>
        </p:spPr>
      </p:pic>
      <p:sp>
        <p:nvSpPr>
          <p:cNvPr id="12" name="11 CuadroTexto"/>
          <p:cNvSpPr txBox="1"/>
          <p:nvPr/>
        </p:nvSpPr>
        <p:spPr>
          <a:xfrm>
            <a:off x="386199" y="2780928"/>
            <a:ext cx="6562065" cy="1569660"/>
          </a:xfrm>
          <a:prstGeom prst="rect">
            <a:avLst/>
          </a:prstGeom>
          <a:noFill/>
        </p:spPr>
        <p:txBody>
          <a:bodyPr wrap="square" rtlCol="0">
            <a:spAutoFit/>
          </a:bodyPr>
          <a:lstStyle/>
          <a:p>
            <a:r>
              <a:rPr lang="es-ES" sz="2400" b="1" dirty="0" smtClean="0">
                <a:latin typeface="Candara" pitchFamily="34" charset="0"/>
              </a:rPr>
              <a:t>Ayudar</a:t>
            </a:r>
            <a:r>
              <a:rPr lang="es-ES" sz="2400" dirty="0" smtClean="0">
                <a:latin typeface="Candara" pitchFamily="34" charset="0"/>
              </a:rPr>
              <a:t> </a:t>
            </a:r>
            <a:r>
              <a:rPr lang="es-ES" sz="2400" b="1" dirty="0" smtClean="0">
                <a:latin typeface="Candara" pitchFamily="34" charset="0"/>
              </a:rPr>
              <a:t>a</a:t>
            </a:r>
            <a:r>
              <a:rPr lang="es-ES" sz="2400" dirty="0" smtClean="0">
                <a:latin typeface="Candara" pitchFamily="34" charset="0"/>
              </a:rPr>
              <a:t> los compañeros/as, </a:t>
            </a:r>
            <a:r>
              <a:rPr lang="es-ES" sz="2400" b="1" dirty="0" smtClean="0">
                <a:latin typeface="Candara" pitchFamily="34" charset="0"/>
              </a:rPr>
              <a:t>resolver conflictos </a:t>
            </a:r>
            <a:r>
              <a:rPr lang="es-ES" sz="2400" dirty="0" smtClean="0">
                <a:latin typeface="Candara" pitchFamily="34" charset="0"/>
              </a:rPr>
              <a:t>de forma pacífica, </a:t>
            </a:r>
            <a:r>
              <a:rPr lang="es-ES" sz="2400" b="1" dirty="0" smtClean="0">
                <a:latin typeface="Candara" pitchFamily="34" charset="0"/>
              </a:rPr>
              <a:t>prestar atención </a:t>
            </a:r>
            <a:r>
              <a:rPr lang="es-ES" sz="2400" dirty="0" smtClean="0">
                <a:latin typeface="Candara" pitchFamily="34" charset="0"/>
              </a:rPr>
              <a:t>a alumnos/as aislados/as, </a:t>
            </a:r>
            <a:r>
              <a:rPr lang="es-ES" sz="2400" b="1" dirty="0" smtClean="0">
                <a:latin typeface="Candara" pitchFamily="34" charset="0"/>
              </a:rPr>
              <a:t>detectar</a:t>
            </a:r>
            <a:r>
              <a:rPr lang="es-ES" sz="2400" dirty="0" smtClean="0">
                <a:latin typeface="Candara" pitchFamily="34" charset="0"/>
              </a:rPr>
              <a:t> </a:t>
            </a:r>
            <a:r>
              <a:rPr lang="es-ES" sz="2400" b="1" dirty="0" smtClean="0">
                <a:latin typeface="Candara" pitchFamily="34" charset="0"/>
              </a:rPr>
              <a:t>situaciones</a:t>
            </a:r>
            <a:r>
              <a:rPr lang="es-ES" sz="2400" dirty="0" smtClean="0">
                <a:latin typeface="Candara" pitchFamily="34" charset="0"/>
              </a:rPr>
              <a:t> de acoso hacia compañeros/as…</a:t>
            </a:r>
            <a:endParaRPr lang="es-ES" sz="2400" dirty="0">
              <a:latin typeface="Candara" pitchFamily="34" charset="0"/>
            </a:endParaRPr>
          </a:p>
        </p:txBody>
      </p:sp>
      <p:sp>
        <p:nvSpPr>
          <p:cNvPr id="13" name="12 CuadroTexto"/>
          <p:cNvSpPr txBox="1"/>
          <p:nvPr/>
        </p:nvSpPr>
        <p:spPr>
          <a:xfrm>
            <a:off x="323528" y="4526445"/>
            <a:ext cx="2088232" cy="523220"/>
          </a:xfrm>
          <a:prstGeom prst="rect">
            <a:avLst/>
          </a:prstGeom>
          <a:noFill/>
          <a:effectLst>
            <a:outerShdw blurRad="50800" dist="38100" algn="l" rotWithShape="0">
              <a:prstClr val="black">
                <a:alpha val="40000"/>
              </a:prstClr>
            </a:outerShdw>
          </a:effectLst>
        </p:spPr>
        <p:txBody>
          <a:bodyPr wrap="square" rtlCol="0">
            <a:spAutoFit/>
          </a:bodyPr>
          <a:lstStyle/>
          <a:p>
            <a:r>
              <a:rPr lang="es-ES" sz="2800" b="1" dirty="0" smtClean="0">
                <a:solidFill>
                  <a:schemeClr val="tx1">
                    <a:lumMod val="65000"/>
                    <a:lumOff val="35000"/>
                  </a:schemeClr>
                </a:solidFill>
                <a:latin typeface="Calibri" pitchFamily="34" charset="0"/>
              </a:rPr>
              <a:t>PROCESO:</a:t>
            </a:r>
            <a:endParaRPr lang="es-ES" sz="2800" b="1" dirty="0">
              <a:solidFill>
                <a:schemeClr val="tx1">
                  <a:lumMod val="65000"/>
                  <a:lumOff val="35000"/>
                </a:schemeClr>
              </a:solidFill>
              <a:latin typeface="Calibri" pitchFamily="34" charset="0"/>
            </a:endParaRPr>
          </a:p>
        </p:txBody>
      </p:sp>
      <p:pic>
        <p:nvPicPr>
          <p:cNvPr id="14" name="13 Imagen"/>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86199" y="4998368"/>
            <a:ext cx="1546663" cy="1679876"/>
          </a:xfrm>
          <a:prstGeom prst="rect">
            <a:avLst/>
          </a:prstGeom>
        </p:spPr>
      </p:pic>
      <p:sp>
        <p:nvSpPr>
          <p:cNvPr id="15" name="14 CuadroTexto"/>
          <p:cNvSpPr txBox="1"/>
          <p:nvPr/>
        </p:nvSpPr>
        <p:spPr>
          <a:xfrm>
            <a:off x="2202989" y="4941168"/>
            <a:ext cx="6562065" cy="1569660"/>
          </a:xfrm>
          <a:prstGeom prst="rect">
            <a:avLst/>
          </a:prstGeom>
          <a:noFill/>
        </p:spPr>
        <p:txBody>
          <a:bodyPr wrap="square" rtlCol="0">
            <a:spAutoFit/>
          </a:bodyPr>
          <a:lstStyle/>
          <a:p>
            <a:r>
              <a:rPr lang="es-ES" sz="2400" dirty="0" smtClean="0">
                <a:latin typeface="Candara" pitchFamily="34" charset="0"/>
              </a:rPr>
              <a:t>En </a:t>
            </a:r>
            <a:r>
              <a:rPr lang="es-ES" sz="2400" b="1" dirty="0" smtClean="0">
                <a:latin typeface="Candara" pitchFamily="34" charset="0"/>
              </a:rPr>
              <a:t>octubre</a:t>
            </a:r>
            <a:r>
              <a:rPr lang="es-ES" sz="2400" dirty="0" smtClean="0">
                <a:latin typeface="Candara" pitchFamily="34" charset="0"/>
              </a:rPr>
              <a:t>, cuando empiezan a tomar conciencia de </a:t>
            </a:r>
            <a:r>
              <a:rPr lang="es-ES" sz="2400" u="sng" dirty="0" smtClean="0">
                <a:latin typeface="Candara" pitchFamily="34" charset="0"/>
              </a:rPr>
              <a:t>pertenecer al grupo </a:t>
            </a:r>
            <a:r>
              <a:rPr lang="es-ES" sz="2400" dirty="0" smtClean="0">
                <a:latin typeface="Candara" pitchFamily="34" charset="0"/>
              </a:rPr>
              <a:t>y crean los </a:t>
            </a:r>
            <a:r>
              <a:rPr lang="es-ES" sz="2400" u="sng" dirty="0" smtClean="0">
                <a:latin typeface="Candara" pitchFamily="34" charset="0"/>
              </a:rPr>
              <a:t>vínculos</a:t>
            </a:r>
            <a:r>
              <a:rPr lang="es-ES" sz="2400" dirty="0" smtClean="0">
                <a:latin typeface="Candara" pitchFamily="34" charset="0"/>
              </a:rPr>
              <a:t> entre compañeros, </a:t>
            </a:r>
            <a:r>
              <a:rPr lang="es-ES" sz="2400" u="sng" dirty="0" smtClean="0">
                <a:latin typeface="Candara" pitchFamily="34" charset="0"/>
              </a:rPr>
              <a:t>rechazos</a:t>
            </a:r>
            <a:r>
              <a:rPr lang="es-ES" sz="2400" dirty="0" smtClean="0">
                <a:latin typeface="Candara" pitchFamily="34" charset="0"/>
              </a:rPr>
              <a:t>, </a:t>
            </a:r>
            <a:r>
              <a:rPr lang="es-ES" sz="2400" u="sng" dirty="0" smtClean="0">
                <a:latin typeface="Candara" pitchFamily="34" charset="0"/>
              </a:rPr>
              <a:t>exclusiones</a:t>
            </a:r>
            <a:r>
              <a:rPr lang="es-ES" sz="2400" dirty="0" smtClean="0">
                <a:latin typeface="Candara" pitchFamily="34" charset="0"/>
              </a:rPr>
              <a:t>… se realiza el programa </a:t>
            </a:r>
            <a:r>
              <a:rPr lang="es-ES" sz="2400" b="1" dirty="0" err="1" smtClean="0">
                <a:latin typeface="Candara" pitchFamily="34" charset="0"/>
              </a:rPr>
              <a:t>iesSocio</a:t>
            </a:r>
            <a:r>
              <a:rPr lang="es-ES" sz="2400" b="1" dirty="0" smtClean="0">
                <a:latin typeface="Candara" pitchFamily="34" charset="0"/>
              </a:rPr>
              <a:t>.</a:t>
            </a:r>
            <a:endParaRPr lang="es-ES" sz="2400" b="1" dirty="0">
              <a:latin typeface="Candara" pitchFamily="34" charset="0"/>
            </a:endParaRPr>
          </a:p>
        </p:txBody>
      </p:sp>
    </p:spTree>
    <p:extLst>
      <p:ext uri="{BB962C8B-B14F-4D97-AF65-F5344CB8AC3E}">
        <p14:creationId xmlns="" xmlns:p14="http://schemas.microsoft.com/office/powerpoint/2010/main" val="23806551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8640" y="430459"/>
            <a:ext cx="3888432" cy="584775"/>
          </a:xfrm>
          <a:prstGeom prst="rect">
            <a:avLst/>
          </a:prstGeom>
          <a:gradFill flip="none" rotWithShape="1">
            <a:gsLst>
              <a:gs pos="0">
                <a:schemeClr val="bg1">
                  <a:lumMod val="50000"/>
                </a:schemeClr>
              </a:gs>
              <a:gs pos="32000">
                <a:schemeClr val="accent1">
                  <a:tint val="44500"/>
                  <a:satMod val="160000"/>
                </a:schemeClr>
              </a:gs>
              <a:gs pos="100000">
                <a:schemeClr val="accent1">
                  <a:tint val="23500"/>
                  <a:satMod val="160000"/>
                </a:schemeClr>
              </a:gs>
            </a:gsLst>
            <a:path path="circle">
              <a:fillToRect l="100000" t="100000"/>
            </a:path>
            <a:tileRect r="-100000" b="-100000"/>
          </a:gradFill>
          <a:ln>
            <a:noFill/>
          </a:ln>
          <a:effectLst/>
        </p:spPr>
        <p:txBody>
          <a:bodyPr wrap="square" rtlCol="0">
            <a:spAutoFit/>
          </a:bodyPr>
          <a:lstStyle/>
          <a:p>
            <a:r>
              <a:rPr lang="es-ES" sz="3200" b="1" dirty="0" smtClean="0">
                <a:solidFill>
                  <a:schemeClr val="tx1">
                    <a:lumMod val="65000"/>
                    <a:lumOff val="35000"/>
                  </a:schemeClr>
                </a:solidFill>
                <a:latin typeface="Calibri" pitchFamily="34" charset="0"/>
              </a:rPr>
              <a:t>PROGRAMA</a:t>
            </a:r>
            <a:r>
              <a:rPr lang="es-ES" sz="3200" b="1" dirty="0" smtClean="0">
                <a:latin typeface="Calibri" pitchFamily="34" charset="0"/>
              </a:rPr>
              <a:t> </a:t>
            </a:r>
            <a:r>
              <a:rPr lang="es-ES" sz="3200" b="1" dirty="0" err="1" smtClean="0">
                <a:solidFill>
                  <a:schemeClr val="tx1">
                    <a:lumMod val="65000"/>
                    <a:lumOff val="35000"/>
                  </a:schemeClr>
                </a:solidFill>
                <a:latin typeface="Calibri" pitchFamily="34" charset="0"/>
              </a:rPr>
              <a:t>ieSocio</a:t>
            </a:r>
            <a:endParaRPr lang="es-ES" sz="3200" b="1" dirty="0">
              <a:solidFill>
                <a:schemeClr val="tx1">
                  <a:lumMod val="65000"/>
                  <a:lumOff val="35000"/>
                </a:schemeClr>
              </a:solidFill>
              <a:latin typeface="Calibri" pitchFamily="34" charset="0"/>
            </a:endParaRPr>
          </a:p>
        </p:txBody>
      </p:sp>
      <p:sp>
        <p:nvSpPr>
          <p:cNvPr id="12" name="11 CuadroTexto"/>
          <p:cNvSpPr txBox="1"/>
          <p:nvPr/>
        </p:nvSpPr>
        <p:spPr>
          <a:xfrm>
            <a:off x="327963" y="1196752"/>
            <a:ext cx="5088485" cy="1200329"/>
          </a:xfrm>
          <a:prstGeom prst="rect">
            <a:avLst/>
          </a:prstGeom>
          <a:noFill/>
        </p:spPr>
        <p:txBody>
          <a:bodyPr wrap="square" rtlCol="0">
            <a:spAutoFit/>
          </a:bodyPr>
          <a:lstStyle/>
          <a:p>
            <a:r>
              <a:rPr lang="es-ES" sz="2400" b="1" dirty="0" smtClean="0">
                <a:latin typeface="Candara" pitchFamily="34" charset="0"/>
              </a:rPr>
              <a:t>¿QUÉ ES?</a:t>
            </a:r>
          </a:p>
          <a:p>
            <a:r>
              <a:rPr lang="es-ES" sz="2400" dirty="0" smtClean="0">
                <a:latin typeface="Candara" pitchFamily="34" charset="0"/>
              </a:rPr>
              <a:t>Prueba </a:t>
            </a:r>
            <a:r>
              <a:rPr lang="es-ES" sz="2400" dirty="0" err="1" smtClean="0">
                <a:latin typeface="Candara" pitchFamily="34" charset="0"/>
              </a:rPr>
              <a:t>sociométrica</a:t>
            </a:r>
            <a:r>
              <a:rPr lang="es-ES" sz="2400" dirty="0" smtClean="0">
                <a:latin typeface="Candara" pitchFamily="34" charset="0"/>
              </a:rPr>
              <a:t> realizada por los alumnos/as en soporte informático. </a:t>
            </a:r>
            <a:endParaRPr lang="es-ES" sz="2400" dirty="0">
              <a:latin typeface="Candara" pitchFamily="34" charset="0"/>
            </a:endParaRPr>
          </a:p>
        </p:txBody>
      </p:sp>
      <p:pic>
        <p:nvPicPr>
          <p:cNvPr id="3" name="2 Imagen"/>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940151" y="260648"/>
            <a:ext cx="2922195" cy="2045536"/>
          </a:xfrm>
          <a:prstGeom prst="rect">
            <a:avLst/>
          </a:prstGeom>
        </p:spPr>
      </p:pic>
      <p:sp>
        <p:nvSpPr>
          <p:cNvPr id="16" name="15 CuadroTexto"/>
          <p:cNvSpPr txBox="1"/>
          <p:nvPr/>
        </p:nvSpPr>
        <p:spPr>
          <a:xfrm>
            <a:off x="327962" y="2492896"/>
            <a:ext cx="8534384" cy="1200329"/>
          </a:xfrm>
          <a:prstGeom prst="rect">
            <a:avLst/>
          </a:prstGeom>
          <a:noFill/>
        </p:spPr>
        <p:txBody>
          <a:bodyPr wrap="square" rtlCol="0">
            <a:spAutoFit/>
          </a:bodyPr>
          <a:lstStyle/>
          <a:p>
            <a:r>
              <a:rPr lang="es-ES" sz="2400" dirty="0" smtClean="0">
                <a:latin typeface="Candara" pitchFamily="34" charset="0"/>
              </a:rPr>
              <a:t>Una vez realizada (unos 20 minutos) la </a:t>
            </a:r>
            <a:r>
              <a:rPr lang="es-ES" sz="2400" b="1" dirty="0" smtClean="0">
                <a:latin typeface="Candara" pitchFamily="34" charset="0"/>
              </a:rPr>
              <a:t>corrección es inmediata</a:t>
            </a:r>
            <a:r>
              <a:rPr lang="es-ES" sz="2400" dirty="0" smtClean="0">
                <a:latin typeface="Candara" pitchFamily="34" charset="0"/>
              </a:rPr>
              <a:t> y los </a:t>
            </a:r>
            <a:r>
              <a:rPr lang="es-ES" sz="2400" b="1" dirty="0" smtClean="0">
                <a:latin typeface="Candara" pitchFamily="34" charset="0"/>
              </a:rPr>
              <a:t>resultados</a:t>
            </a:r>
            <a:r>
              <a:rPr lang="es-ES" sz="2400" dirty="0" smtClean="0">
                <a:latin typeface="Candara" pitchFamily="34" charset="0"/>
              </a:rPr>
              <a:t> se muestran distribuidos </a:t>
            </a:r>
            <a:r>
              <a:rPr lang="es-ES" sz="2400" b="1" dirty="0" smtClean="0">
                <a:latin typeface="Candara" pitchFamily="34" charset="0"/>
              </a:rPr>
              <a:t>en</a:t>
            </a:r>
            <a:r>
              <a:rPr lang="es-ES" sz="2400" dirty="0" smtClean="0">
                <a:latin typeface="Candara" pitchFamily="34" charset="0"/>
              </a:rPr>
              <a:t> una serie de </a:t>
            </a:r>
            <a:r>
              <a:rPr lang="es-ES" sz="2400" b="1" dirty="0" smtClean="0">
                <a:latin typeface="Candara" pitchFamily="34" charset="0"/>
              </a:rPr>
              <a:t>pantallas y tablas. </a:t>
            </a:r>
            <a:endParaRPr lang="es-ES" sz="2400" b="1" dirty="0">
              <a:latin typeface="Candara" pitchFamily="34" charset="0"/>
            </a:endParaRPr>
          </a:p>
        </p:txBody>
      </p:sp>
      <p:sp>
        <p:nvSpPr>
          <p:cNvPr id="17" name="16 CuadroTexto"/>
          <p:cNvSpPr txBox="1"/>
          <p:nvPr/>
        </p:nvSpPr>
        <p:spPr>
          <a:xfrm>
            <a:off x="2000232" y="4000504"/>
            <a:ext cx="5893830" cy="830997"/>
          </a:xfrm>
          <a:prstGeom prst="rect">
            <a:avLst/>
          </a:prstGeom>
          <a:noFill/>
        </p:spPr>
        <p:txBody>
          <a:bodyPr wrap="square" rtlCol="0">
            <a:spAutoFit/>
          </a:bodyPr>
          <a:lstStyle/>
          <a:p>
            <a:r>
              <a:rPr lang="es-ES" sz="2400" dirty="0" smtClean="0">
                <a:latin typeface="Candara" pitchFamily="34" charset="0"/>
              </a:rPr>
              <a:t>* Permite </a:t>
            </a:r>
            <a:r>
              <a:rPr lang="es-ES" sz="2400" b="1" dirty="0" smtClean="0">
                <a:latin typeface="Candara" pitchFamily="34" charset="0"/>
              </a:rPr>
              <a:t>observar el entramado social de un aula</a:t>
            </a:r>
            <a:r>
              <a:rPr lang="es-ES" sz="2400" dirty="0" smtClean="0">
                <a:latin typeface="Candara" pitchFamily="34" charset="0"/>
              </a:rPr>
              <a:t>, con sus puntos débiles y fuertes.</a:t>
            </a:r>
            <a:endParaRPr lang="es-ES" sz="2400" b="1" dirty="0">
              <a:latin typeface="Candara" pitchFamily="34" charset="0"/>
            </a:endParaRPr>
          </a:p>
        </p:txBody>
      </p:sp>
      <p:sp>
        <p:nvSpPr>
          <p:cNvPr id="18" name="17 CuadroTexto"/>
          <p:cNvSpPr txBox="1"/>
          <p:nvPr/>
        </p:nvSpPr>
        <p:spPr>
          <a:xfrm>
            <a:off x="2000232" y="4929198"/>
            <a:ext cx="5873296" cy="830997"/>
          </a:xfrm>
          <a:prstGeom prst="rect">
            <a:avLst/>
          </a:prstGeom>
          <a:noFill/>
        </p:spPr>
        <p:txBody>
          <a:bodyPr wrap="square" rtlCol="0">
            <a:spAutoFit/>
          </a:bodyPr>
          <a:lstStyle/>
          <a:p>
            <a:r>
              <a:rPr lang="es-ES" sz="2400" dirty="0" smtClean="0">
                <a:latin typeface="Candara" pitchFamily="34" charset="0"/>
              </a:rPr>
              <a:t>* Ayuda a </a:t>
            </a:r>
            <a:r>
              <a:rPr lang="es-ES" sz="2400" b="1" dirty="0" smtClean="0">
                <a:latin typeface="Candara" pitchFamily="34" charset="0"/>
              </a:rPr>
              <a:t>comprender</a:t>
            </a:r>
            <a:r>
              <a:rPr lang="es-ES" sz="2400" dirty="0" smtClean="0">
                <a:latin typeface="Candara" pitchFamily="34" charset="0"/>
              </a:rPr>
              <a:t> mejor </a:t>
            </a:r>
            <a:r>
              <a:rPr lang="es-ES" sz="2400" b="1" dirty="0" smtClean="0">
                <a:latin typeface="Candara" pitchFamily="34" charset="0"/>
              </a:rPr>
              <a:t>los problemas </a:t>
            </a:r>
            <a:r>
              <a:rPr lang="es-ES" sz="2400" dirty="0" smtClean="0">
                <a:latin typeface="Candara" pitchFamily="34" charset="0"/>
              </a:rPr>
              <a:t>y facilita </a:t>
            </a:r>
            <a:r>
              <a:rPr lang="es-ES" sz="2400" b="1" dirty="0" smtClean="0">
                <a:latin typeface="Candara" pitchFamily="34" charset="0"/>
              </a:rPr>
              <a:t>actuar sobre los grupos</a:t>
            </a:r>
            <a:r>
              <a:rPr lang="es-ES" sz="2400" dirty="0" smtClean="0">
                <a:latin typeface="Candara" pitchFamily="34" charset="0"/>
              </a:rPr>
              <a:t>.</a:t>
            </a:r>
            <a:endParaRPr lang="es-ES" sz="2400" b="1" dirty="0">
              <a:latin typeface="Candara" pitchFamily="34" charset="0"/>
            </a:endParaRPr>
          </a:p>
        </p:txBody>
      </p:sp>
      <p:sp>
        <p:nvSpPr>
          <p:cNvPr id="10" name="9 Rectángulo redondeado"/>
          <p:cNvSpPr/>
          <p:nvPr/>
        </p:nvSpPr>
        <p:spPr>
          <a:xfrm>
            <a:off x="1571604" y="3786190"/>
            <a:ext cx="6500858" cy="2286016"/>
          </a:xfrm>
          <a:prstGeom prst="roundRect">
            <a:avLst/>
          </a:prstGeom>
          <a:noFill/>
          <a:effectLst>
            <a:glow rad="1016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 xmlns:p14="http://schemas.microsoft.com/office/powerpoint/2010/main" val="137392595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8640" y="430459"/>
            <a:ext cx="3888432" cy="584775"/>
          </a:xfrm>
          <a:prstGeom prst="rect">
            <a:avLst/>
          </a:prstGeom>
          <a:gradFill flip="none" rotWithShape="1">
            <a:gsLst>
              <a:gs pos="0">
                <a:schemeClr val="bg1">
                  <a:lumMod val="50000"/>
                </a:schemeClr>
              </a:gs>
              <a:gs pos="32000">
                <a:schemeClr val="accent1">
                  <a:tint val="44500"/>
                  <a:satMod val="160000"/>
                </a:schemeClr>
              </a:gs>
              <a:gs pos="100000">
                <a:schemeClr val="accent1">
                  <a:tint val="23500"/>
                  <a:satMod val="160000"/>
                </a:schemeClr>
              </a:gs>
            </a:gsLst>
            <a:path path="circle">
              <a:fillToRect l="100000" t="100000"/>
            </a:path>
            <a:tileRect r="-100000" b="-100000"/>
          </a:gradFill>
          <a:ln>
            <a:noFill/>
          </a:ln>
          <a:effectLst/>
        </p:spPr>
        <p:txBody>
          <a:bodyPr wrap="square" rtlCol="0">
            <a:spAutoFit/>
          </a:bodyPr>
          <a:lstStyle/>
          <a:p>
            <a:r>
              <a:rPr lang="es-ES" sz="3200" b="1" dirty="0" smtClean="0">
                <a:solidFill>
                  <a:schemeClr val="tx1">
                    <a:lumMod val="65000"/>
                    <a:lumOff val="35000"/>
                  </a:schemeClr>
                </a:solidFill>
                <a:latin typeface="Calibri" pitchFamily="34" charset="0"/>
              </a:rPr>
              <a:t>PROGRAMA</a:t>
            </a:r>
            <a:r>
              <a:rPr lang="es-ES" sz="3200" b="1" dirty="0" smtClean="0">
                <a:latin typeface="Calibri" pitchFamily="34" charset="0"/>
              </a:rPr>
              <a:t> </a:t>
            </a:r>
            <a:r>
              <a:rPr lang="es-ES" sz="3200" b="1" dirty="0" err="1" smtClean="0">
                <a:solidFill>
                  <a:schemeClr val="tx1">
                    <a:lumMod val="65000"/>
                    <a:lumOff val="35000"/>
                  </a:schemeClr>
                </a:solidFill>
                <a:latin typeface="Calibri" pitchFamily="34" charset="0"/>
              </a:rPr>
              <a:t>ieSocio</a:t>
            </a:r>
            <a:endParaRPr lang="es-ES" sz="3200" b="1" dirty="0">
              <a:solidFill>
                <a:schemeClr val="tx1">
                  <a:lumMod val="65000"/>
                  <a:lumOff val="35000"/>
                </a:schemeClr>
              </a:solidFill>
              <a:latin typeface="Calibri" pitchFamily="34" charset="0"/>
            </a:endParaRPr>
          </a:p>
        </p:txBody>
      </p:sp>
      <p:sp>
        <p:nvSpPr>
          <p:cNvPr id="12" name="11 CuadroTexto"/>
          <p:cNvSpPr txBox="1"/>
          <p:nvPr/>
        </p:nvSpPr>
        <p:spPr>
          <a:xfrm>
            <a:off x="312875" y="1113550"/>
            <a:ext cx="5267237" cy="2385268"/>
          </a:xfrm>
          <a:prstGeom prst="rect">
            <a:avLst/>
          </a:prstGeom>
          <a:noFill/>
        </p:spPr>
        <p:txBody>
          <a:bodyPr wrap="square" rtlCol="0">
            <a:spAutoFit/>
          </a:bodyPr>
          <a:lstStyle/>
          <a:p>
            <a:r>
              <a:rPr lang="es-ES" sz="2400" u="sng" dirty="0" smtClean="0">
                <a:latin typeface="Candara" pitchFamily="34" charset="0"/>
              </a:rPr>
              <a:t>DATOS QUE SE PUEDEN OBTENER:</a:t>
            </a:r>
          </a:p>
          <a:p>
            <a:pPr marL="342900" indent="-342900">
              <a:spcBef>
                <a:spcPts val="600"/>
              </a:spcBef>
              <a:buFont typeface="Wingdings" pitchFamily="2" charset="2"/>
              <a:buChar char="v"/>
            </a:pPr>
            <a:r>
              <a:rPr lang="es-ES" sz="2400" b="1" dirty="0" smtClean="0">
                <a:latin typeface="Candara" pitchFamily="34" charset="0"/>
              </a:rPr>
              <a:t>Detectar</a:t>
            </a:r>
            <a:r>
              <a:rPr lang="es-ES" sz="2400" dirty="0" smtClean="0">
                <a:latin typeface="Candara" pitchFamily="34" charset="0"/>
              </a:rPr>
              <a:t> </a:t>
            </a:r>
            <a:r>
              <a:rPr lang="es-ES" sz="2400" b="1" dirty="0" smtClean="0">
                <a:latin typeface="Candara" pitchFamily="34" charset="0"/>
              </a:rPr>
              <a:t>líderes</a:t>
            </a:r>
            <a:r>
              <a:rPr lang="es-ES" sz="2400" dirty="0" smtClean="0">
                <a:latin typeface="Candara" pitchFamily="34" charset="0"/>
              </a:rPr>
              <a:t> o alumnos/as </a:t>
            </a:r>
            <a:r>
              <a:rPr lang="es-ES" sz="2400" b="1" dirty="0" smtClean="0">
                <a:latin typeface="Candara" pitchFamily="34" charset="0"/>
              </a:rPr>
              <a:t>con alto estatus </a:t>
            </a:r>
            <a:r>
              <a:rPr lang="es-ES" sz="2400" dirty="0" smtClean="0">
                <a:latin typeface="Candara" pitchFamily="34" charset="0"/>
              </a:rPr>
              <a:t>en clase para ayudar a otros a salir adelante, </a:t>
            </a:r>
            <a:r>
              <a:rPr lang="es-ES" sz="2400" b="1" dirty="0" smtClean="0">
                <a:latin typeface="Candara" pitchFamily="34" charset="0"/>
              </a:rPr>
              <a:t>alumnado</a:t>
            </a:r>
            <a:r>
              <a:rPr lang="es-ES" sz="2400" dirty="0" smtClean="0">
                <a:latin typeface="Candara" pitchFamily="34" charset="0"/>
              </a:rPr>
              <a:t> </a:t>
            </a:r>
            <a:r>
              <a:rPr lang="es-ES" sz="2400" b="1" dirty="0" smtClean="0">
                <a:latin typeface="Candara" pitchFamily="34" charset="0"/>
              </a:rPr>
              <a:t>más</a:t>
            </a:r>
            <a:r>
              <a:rPr lang="es-ES" sz="2400" dirty="0" smtClean="0">
                <a:latin typeface="Candara" pitchFamily="34" charset="0"/>
              </a:rPr>
              <a:t> </a:t>
            </a:r>
            <a:r>
              <a:rPr lang="es-ES" sz="2400" b="1" dirty="0" err="1" smtClean="0">
                <a:latin typeface="Candara" pitchFamily="34" charset="0"/>
              </a:rPr>
              <a:t>prosocial</a:t>
            </a:r>
            <a:r>
              <a:rPr lang="es-ES" sz="2400" dirty="0" smtClean="0">
                <a:latin typeface="Candara" pitchFamily="34" charset="0"/>
              </a:rPr>
              <a:t>, susceptible de participar en el </a:t>
            </a:r>
            <a:r>
              <a:rPr lang="es-ES" sz="2400" b="1" dirty="0" smtClean="0">
                <a:latin typeface="Candara" pitchFamily="34" charset="0"/>
              </a:rPr>
              <a:t>Programa Ayuda entre Iguales</a:t>
            </a:r>
            <a:r>
              <a:rPr lang="es-ES" sz="2400" dirty="0" smtClean="0">
                <a:latin typeface="Candara" pitchFamily="34" charset="0"/>
              </a:rPr>
              <a:t>. </a:t>
            </a:r>
            <a:endParaRPr lang="es-ES" sz="2400" dirty="0">
              <a:latin typeface="Candara" pitchFamily="34" charset="0"/>
            </a:endParaRPr>
          </a:p>
        </p:txBody>
      </p:sp>
      <p:sp>
        <p:nvSpPr>
          <p:cNvPr id="16" name="15 CuadroTexto"/>
          <p:cNvSpPr txBox="1"/>
          <p:nvPr/>
        </p:nvSpPr>
        <p:spPr>
          <a:xfrm>
            <a:off x="308647" y="3573016"/>
            <a:ext cx="8549471" cy="830997"/>
          </a:xfrm>
          <a:prstGeom prst="rect">
            <a:avLst/>
          </a:prstGeom>
          <a:noFill/>
        </p:spPr>
        <p:txBody>
          <a:bodyPr wrap="square" rtlCol="0">
            <a:spAutoFit/>
          </a:bodyPr>
          <a:lstStyle/>
          <a:p>
            <a:pPr marL="342900" indent="-342900">
              <a:buFont typeface="Wingdings" pitchFamily="2" charset="2"/>
              <a:buChar char="v"/>
            </a:pPr>
            <a:r>
              <a:rPr lang="es-ES" sz="2400" dirty="0" smtClean="0">
                <a:latin typeface="Candara" pitchFamily="34" charset="0"/>
              </a:rPr>
              <a:t>Presenta una tabla con los índices de </a:t>
            </a:r>
            <a:r>
              <a:rPr lang="es-ES" sz="2400" b="1" dirty="0" smtClean="0">
                <a:latin typeface="Candara" pitchFamily="34" charset="0"/>
              </a:rPr>
              <a:t>alumnos/as</a:t>
            </a:r>
            <a:r>
              <a:rPr lang="es-ES" sz="2400" dirty="0" smtClean="0">
                <a:latin typeface="Candara" pitchFamily="34" charset="0"/>
              </a:rPr>
              <a:t> con más </a:t>
            </a:r>
            <a:r>
              <a:rPr lang="es-ES" sz="2400" b="1" dirty="0" smtClean="0">
                <a:latin typeface="Candara" pitchFamily="34" charset="0"/>
              </a:rPr>
              <a:t>riesgo</a:t>
            </a:r>
            <a:r>
              <a:rPr lang="es-ES" sz="2400" dirty="0" smtClean="0">
                <a:latin typeface="Candara" pitchFamily="34" charset="0"/>
              </a:rPr>
              <a:t> tanto </a:t>
            </a:r>
            <a:r>
              <a:rPr lang="es-ES" sz="2400" b="1" dirty="0" smtClean="0">
                <a:latin typeface="Candara" pitchFamily="34" charset="0"/>
              </a:rPr>
              <a:t>de acosar </a:t>
            </a:r>
            <a:r>
              <a:rPr lang="es-ES" sz="2400" dirty="0" smtClean="0">
                <a:latin typeface="Candara" pitchFamily="34" charset="0"/>
              </a:rPr>
              <a:t>como de </a:t>
            </a:r>
            <a:r>
              <a:rPr lang="es-ES" sz="2400" b="1" dirty="0" smtClean="0">
                <a:latin typeface="Candara" pitchFamily="34" charset="0"/>
              </a:rPr>
              <a:t>ser acosados/as</a:t>
            </a:r>
            <a:r>
              <a:rPr lang="es-ES" sz="2400" dirty="0" smtClean="0">
                <a:latin typeface="Candara" pitchFamily="34" charset="0"/>
              </a:rPr>
              <a:t>.</a:t>
            </a:r>
            <a:endParaRPr lang="es-ES" sz="2400" b="1" dirty="0">
              <a:latin typeface="Candara" pitchFamily="34" charset="0"/>
            </a:endParaRPr>
          </a:p>
        </p:txBody>
      </p:sp>
      <p:pic>
        <p:nvPicPr>
          <p:cNvPr id="13" name="12 Imagen" descr="Archivo 27-4-16 18 52 35.jpg"/>
          <p:cNvPicPr>
            <a:picLocks noChangeAspect="1"/>
          </p:cNvPicPr>
          <p:nvPr/>
        </p:nvPicPr>
        <p:blipFill>
          <a:blip r:embed="rId3" cstate="print"/>
          <a:stretch>
            <a:fillRect/>
          </a:stretch>
        </p:blipFill>
        <p:spPr>
          <a:xfrm>
            <a:off x="2786050" y="4572008"/>
            <a:ext cx="3214710" cy="2038960"/>
          </a:xfrm>
          <a:prstGeom prst="rect">
            <a:avLst/>
          </a:prstGeom>
        </p:spPr>
      </p:pic>
      <p:pic>
        <p:nvPicPr>
          <p:cNvPr id="7" name="6 Imagen"/>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935922" y="984588"/>
            <a:ext cx="2922195" cy="2045536"/>
          </a:xfrm>
          <a:prstGeom prst="rect">
            <a:avLst/>
          </a:prstGeom>
        </p:spPr>
      </p:pic>
    </p:spTree>
    <p:extLst>
      <p:ext uri="{BB962C8B-B14F-4D97-AF65-F5344CB8AC3E}">
        <p14:creationId xmlns="" xmlns:p14="http://schemas.microsoft.com/office/powerpoint/2010/main" val="391861077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8640" y="430459"/>
            <a:ext cx="3888432" cy="584775"/>
          </a:xfrm>
          <a:prstGeom prst="rect">
            <a:avLst/>
          </a:prstGeom>
          <a:gradFill flip="none" rotWithShape="1">
            <a:gsLst>
              <a:gs pos="0">
                <a:schemeClr val="bg1">
                  <a:lumMod val="50000"/>
                </a:schemeClr>
              </a:gs>
              <a:gs pos="32000">
                <a:schemeClr val="accent1">
                  <a:tint val="44500"/>
                  <a:satMod val="160000"/>
                </a:schemeClr>
              </a:gs>
              <a:gs pos="100000">
                <a:schemeClr val="accent1">
                  <a:tint val="23500"/>
                  <a:satMod val="160000"/>
                </a:schemeClr>
              </a:gs>
            </a:gsLst>
            <a:path path="circle">
              <a:fillToRect l="100000" t="100000"/>
            </a:path>
            <a:tileRect r="-100000" b="-100000"/>
          </a:gradFill>
          <a:ln>
            <a:noFill/>
          </a:ln>
          <a:effectLst/>
        </p:spPr>
        <p:txBody>
          <a:bodyPr wrap="square" rtlCol="0">
            <a:spAutoFit/>
          </a:bodyPr>
          <a:lstStyle/>
          <a:p>
            <a:r>
              <a:rPr lang="es-ES" sz="3200" b="1" dirty="0" smtClean="0">
                <a:solidFill>
                  <a:schemeClr val="tx1">
                    <a:lumMod val="65000"/>
                    <a:lumOff val="35000"/>
                  </a:schemeClr>
                </a:solidFill>
                <a:latin typeface="Calibri" pitchFamily="34" charset="0"/>
              </a:rPr>
              <a:t>PROGRAMA</a:t>
            </a:r>
            <a:r>
              <a:rPr lang="es-ES" sz="3200" b="1" dirty="0" smtClean="0">
                <a:latin typeface="Calibri" pitchFamily="34" charset="0"/>
              </a:rPr>
              <a:t> </a:t>
            </a:r>
            <a:r>
              <a:rPr lang="es-ES" sz="3200" b="1" dirty="0" err="1" smtClean="0">
                <a:solidFill>
                  <a:schemeClr val="tx1">
                    <a:lumMod val="65000"/>
                    <a:lumOff val="35000"/>
                  </a:schemeClr>
                </a:solidFill>
                <a:latin typeface="Calibri" pitchFamily="34" charset="0"/>
              </a:rPr>
              <a:t>ieSocio</a:t>
            </a:r>
            <a:endParaRPr lang="es-ES" sz="3200" b="1" dirty="0">
              <a:solidFill>
                <a:schemeClr val="tx1">
                  <a:lumMod val="65000"/>
                  <a:lumOff val="35000"/>
                </a:schemeClr>
              </a:solidFill>
              <a:latin typeface="Calibri" pitchFamily="34" charset="0"/>
            </a:endParaRPr>
          </a:p>
        </p:txBody>
      </p:sp>
      <p:sp>
        <p:nvSpPr>
          <p:cNvPr id="12" name="11 CuadroTexto"/>
          <p:cNvSpPr txBox="1"/>
          <p:nvPr/>
        </p:nvSpPr>
        <p:spPr>
          <a:xfrm>
            <a:off x="312875" y="1113550"/>
            <a:ext cx="5267237" cy="461665"/>
          </a:xfrm>
          <a:prstGeom prst="rect">
            <a:avLst/>
          </a:prstGeom>
          <a:noFill/>
        </p:spPr>
        <p:txBody>
          <a:bodyPr wrap="square" rtlCol="0">
            <a:spAutoFit/>
          </a:bodyPr>
          <a:lstStyle/>
          <a:p>
            <a:r>
              <a:rPr lang="es-ES" sz="2400" u="sng" dirty="0" smtClean="0">
                <a:latin typeface="Candara" pitchFamily="34" charset="0"/>
              </a:rPr>
              <a:t>Datos que se pueden obtener:</a:t>
            </a:r>
          </a:p>
        </p:txBody>
      </p:sp>
      <p:pic>
        <p:nvPicPr>
          <p:cNvPr id="8" name="7 Imagen"/>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935922" y="984588"/>
            <a:ext cx="2922195" cy="2045536"/>
          </a:xfrm>
          <a:prstGeom prst="rect">
            <a:avLst/>
          </a:prstGeom>
        </p:spPr>
      </p:pic>
      <p:sp>
        <p:nvSpPr>
          <p:cNvPr id="9" name="8 CuadroTexto"/>
          <p:cNvSpPr txBox="1"/>
          <p:nvPr/>
        </p:nvSpPr>
        <p:spPr>
          <a:xfrm>
            <a:off x="285720" y="3643314"/>
            <a:ext cx="8549471" cy="830997"/>
          </a:xfrm>
          <a:prstGeom prst="rect">
            <a:avLst/>
          </a:prstGeom>
          <a:noFill/>
        </p:spPr>
        <p:txBody>
          <a:bodyPr wrap="square" rtlCol="0">
            <a:spAutoFit/>
          </a:bodyPr>
          <a:lstStyle/>
          <a:p>
            <a:pPr marL="342900" indent="-342900">
              <a:buFont typeface="Wingdings" pitchFamily="2" charset="2"/>
              <a:buChar char="v"/>
            </a:pPr>
            <a:r>
              <a:rPr lang="es-ES" sz="2400" dirty="0" smtClean="0">
                <a:latin typeface="Candara" pitchFamily="34" charset="0"/>
              </a:rPr>
              <a:t>Se observa el </a:t>
            </a:r>
            <a:r>
              <a:rPr lang="es-ES" sz="2400" b="1" dirty="0" smtClean="0">
                <a:latin typeface="Candara" pitchFamily="34" charset="0"/>
              </a:rPr>
              <a:t>grado de satisfacción </a:t>
            </a:r>
            <a:r>
              <a:rPr lang="es-ES" sz="2400" dirty="0" smtClean="0">
                <a:latin typeface="Candara" pitchFamily="34" charset="0"/>
              </a:rPr>
              <a:t>de cada alumno/a con una serie de figuras y lugares.</a:t>
            </a:r>
            <a:endParaRPr lang="es-ES" sz="2400" b="1" dirty="0">
              <a:latin typeface="Candara" pitchFamily="34" charset="0"/>
            </a:endParaRPr>
          </a:p>
        </p:txBody>
      </p:sp>
      <p:sp>
        <p:nvSpPr>
          <p:cNvPr id="10" name="9 CuadroTexto"/>
          <p:cNvSpPr txBox="1"/>
          <p:nvPr/>
        </p:nvSpPr>
        <p:spPr>
          <a:xfrm>
            <a:off x="357158" y="1643050"/>
            <a:ext cx="5263486" cy="1938992"/>
          </a:xfrm>
          <a:prstGeom prst="rect">
            <a:avLst/>
          </a:prstGeom>
          <a:noFill/>
        </p:spPr>
        <p:txBody>
          <a:bodyPr wrap="square" rtlCol="0">
            <a:spAutoFit/>
          </a:bodyPr>
          <a:lstStyle/>
          <a:p>
            <a:pPr marL="342900" indent="-342900">
              <a:buFont typeface="Wingdings" pitchFamily="2" charset="2"/>
              <a:buChar char="v"/>
            </a:pPr>
            <a:r>
              <a:rPr lang="es-ES" sz="2400" dirty="0" smtClean="0">
                <a:latin typeface="Candara" pitchFamily="34" charset="0"/>
              </a:rPr>
              <a:t>Aparecen </a:t>
            </a:r>
            <a:r>
              <a:rPr lang="es-ES" sz="2400" b="1" dirty="0" smtClean="0">
                <a:latin typeface="Candara" pitchFamily="34" charset="0"/>
              </a:rPr>
              <a:t>datos </a:t>
            </a:r>
            <a:r>
              <a:rPr lang="es-ES" sz="2400" b="1" dirty="0" err="1" smtClean="0">
                <a:latin typeface="Candara" pitchFamily="34" charset="0"/>
              </a:rPr>
              <a:t>sociométricos</a:t>
            </a:r>
            <a:r>
              <a:rPr lang="es-ES" sz="2400" b="1" dirty="0" smtClean="0">
                <a:latin typeface="Candara" pitchFamily="34" charset="0"/>
              </a:rPr>
              <a:t> habituales</a:t>
            </a:r>
            <a:r>
              <a:rPr lang="es-ES" sz="2400" dirty="0" smtClean="0">
                <a:latin typeface="Candara" pitchFamily="34" charset="0"/>
              </a:rPr>
              <a:t>: valoraciones, aceptaciones, rechazos, indiferencias, nominaciones para el trabajo y para el ocio, amigos…</a:t>
            </a:r>
            <a:endParaRPr lang="es-ES" sz="2400" b="1" dirty="0">
              <a:latin typeface="Candara" pitchFamily="34" charset="0"/>
            </a:endParaRPr>
          </a:p>
        </p:txBody>
      </p:sp>
      <p:pic>
        <p:nvPicPr>
          <p:cNvPr id="11" name="10 Imagen">
            <a:hlinkClick r:id="rId4" action="ppaction://hlinkpres?slideindex=1&amp;slidetitle="/>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572000" y="4429132"/>
            <a:ext cx="2137850" cy="2137850"/>
          </a:xfrm>
          <a:prstGeom prst="rect">
            <a:avLst/>
          </a:prstGeom>
        </p:spPr>
      </p:pic>
      <p:pic>
        <p:nvPicPr>
          <p:cNvPr id="13" name="12 Imagen">
            <a:hlinkClick r:id="rId4" action="ppaction://hlinkpres?slideindex=1&amp;slidetitle="/>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143636" y="5286388"/>
            <a:ext cx="854224" cy="854224"/>
          </a:xfrm>
          <a:prstGeom prst="rect">
            <a:avLst/>
          </a:prstGeom>
        </p:spPr>
      </p:pic>
    </p:spTree>
    <p:extLst>
      <p:ext uri="{BB962C8B-B14F-4D97-AF65-F5344CB8AC3E}">
        <p14:creationId xmlns="" xmlns:p14="http://schemas.microsoft.com/office/powerpoint/2010/main" val="39186107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CuadroTexto"/>
          <p:cNvSpPr txBox="1"/>
          <p:nvPr/>
        </p:nvSpPr>
        <p:spPr>
          <a:xfrm>
            <a:off x="2411760" y="429053"/>
            <a:ext cx="6552728" cy="1846659"/>
          </a:xfrm>
          <a:prstGeom prst="rect">
            <a:avLst/>
          </a:prstGeom>
          <a:noFill/>
        </p:spPr>
        <p:txBody>
          <a:bodyPr wrap="square" rtlCol="0">
            <a:spAutoFit/>
          </a:bodyPr>
          <a:lstStyle/>
          <a:p>
            <a:pPr marL="342900" indent="-342900">
              <a:buFontTx/>
              <a:buChar char="-"/>
            </a:pPr>
            <a:r>
              <a:rPr lang="es-ES" sz="2400" dirty="0" smtClean="0">
                <a:latin typeface="Candara" pitchFamily="34" charset="0"/>
              </a:rPr>
              <a:t>Realización de la </a:t>
            </a:r>
            <a:r>
              <a:rPr lang="es-ES" sz="2400" b="1" dirty="0" smtClean="0">
                <a:latin typeface="Candara" pitchFamily="34" charset="0"/>
              </a:rPr>
              <a:t>elección</a:t>
            </a:r>
          </a:p>
          <a:p>
            <a:pPr marL="342900" indent="-342900">
              <a:buFontTx/>
              <a:buChar char="-"/>
            </a:pPr>
            <a:r>
              <a:rPr lang="es-ES" sz="2400" b="1" dirty="0" smtClean="0">
                <a:latin typeface="Candara" pitchFamily="34" charset="0"/>
              </a:rPr>
              <a:t>Formación del alumnado </a:t>
            </a:r>
            <a:r>
              <a:rPr lang="es-ES" sz="2400" dirty="0" smtClean="0">
                <a:latin typeface="Candara" pitchFamily="34" charset="0"/>
              </a:rPr>
              <a:t>ayudante en comunicación, habilidades sociales, resolución de conflictos, mediación no formal…</a:t>
            </a:r>
            <a:r>
              <a:rPr lang="es-ES" dirty="0" smtClean="0">
                <a:latin typeface="Candara" pitchFamily="34" charset="0"/>
              </a:rPr>
              <a:t>(3 sesiones con una duración de 9 horas)</a:t>
            </a:r>
          </a:p>
        </p:txBody>
      </p:sp>
      <p:pic>
        <p:nvPicPr>
          <p:cNvPr id="3" name="2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10009" y="345659"/>
            <a:ext cx="1653054" cy="1653054"/>
          </a:xfrm>
          <a:prstGeom prst="rect">
            <a:avLst/>
          </a:prstGeom>
        </p:spPr>
      </p:pic>
      <p:sp>
        <p:nvSpPr>
          <p:cNvPr id="16" name="15 CuadroTexto"/>
          <p:cNvSpPr txBox="1"/>
          <p:nvPr/>
        </p:nvSpPr>
        <p:spPr>
          <a:xfrm>
            <a:off x="357158" y="3500438"/>
            <a:ext cx="1839334" cy="523220"/>
          </a:xfrm>
          <a:prstGeom prst="rect">
            <a:avLst/>
          </a:prstGeom>
          <a:noFill/>
          <a:effectLst>
            <a:outerShdw blurRad="50800" dist="38100" algn="l" rotWithShape="0">
              <a:prstClr val="black">
                <a:alpha val="40000"/>
              </a:prstClr>
            </a:outerShdw>
          </a:effectLst>
        </p:spPr>
        <p:txBody>
          <a:bodyPr wrap="square" rtlCol="0">
            <a:spAutoFit/>
          </a:bodyPr>
          <a:lstStyle/>
          <a:p>
            <a:r>
              <a:rPr lang="es-ES" sz="2800" b="1" dirty="0" smtClean="0">
                <a:solidFill>
                  <a:schemeClr val="tx1">
                    <a:lumMod val="65000"/>
                    <a:lumOff val="35000"/>
                  </a:schemeClr>
                </a:solidFill>
                <a:latin typeface="Calibri" pitchFamily="34" charset="0"/>
              </a:rPr>
              <a:t>ACTIVIDAD</a:t>
            </a:r>
            <a:endParaRPr lang="es-ES" sz="2800" b="1" dirty="0">
              <a:solidFill>
                <a:schemeClr val="tx1">
                  <a:lumMod val="65000"/>
                  <a:lumOff val="35000"/>
                </a:schemeClr>
              </a:solidFill>
              <a:latin typeface="Calibri" pitchFamily="34" charset="0"/>
            </a:endParaRPr>
          </a:p>
        </p:txBody>
      </p:sp>
      <p:sp>
        <p:nvSpPr>
          <p:cNvPr id="17" name="16 CuadroTexto"/>
          <p:cNvSpPr txBox="1"/>
          <p:nvPr/>
        </p:nvSpPr>
        <p:spPr>
          <a:xfrm>
            <a:off x="428596" y="4071942"/>
            <a:ext cx="8493814" cy="1938992"/>
          </a:xfrm>
          <a:prstGeom prst="rect">
            <a:avLst/>
          </a:prstGeom>
          <a:noFill/>
        </p:spPr>
        <p:txBody>
          <a:bodyPr wrap="square" rtlCol="0">
            <a:spAutoFit/>
          </a:bodyPr>
          <a:lstStyle/>
          <a:p>
            <a:r>
              <a:rPr lang="es-ES" sz="2400" dirty="0" smtClean="0">
                <a:latin typeface="Candara" pitchFamily="34" charset="0"/>
              </a:rPr>
              <a:t>Pedimos a los alumnos ayudantes que realicen una </a:t>
            </a:r>
            <a:r>
              <a:rPr lang="es-ES" sz="2400" b="1" dirty="0" smtClean="0">
                <a:latin typeface="Candara" pitchFamily="34" charset="0"/>
              </a:rPr>
              <a:t>foto</a:t>
            </a:r>
            <a:r>
              <a:rPr lang="es-ES" sz="2400" dirty="0" smtClean="0">
                <a:latin typeface="Candara" pitchFamily="34" charset="0"/>
              </a:rPr>
              <a:t> «</a:t>
            </a:r>
            <a:r>
              <a:rPr lang="es-ES" sz="2400" b="1" dirty="0" smtClean="0">
                <a:latin typeface="Candara" pitchFamily="34" charset="0"/>
              </a:rPr>
              <a:t>instantánea</a:t>
            </a:r>
            <a:r>
              <a:rPr lang="es-ES" sz="2400" dirty="0" smtClean="0">
                <a:latin typeface="Candara" pitchFamily="34" charset="0"/>
              </a:rPr>
              <a:t>» </a:t>
            </a:r>
            <a:r>
              <a:rPr lang="es-ES" sz="2400" b="1" dirty="0" smtClean="0">
                <a:latin typeface="Candara" pitchFamily="34" charset="0"/>
              </a:rPr>
              <a:t>de su clase </a:t>
            </a:r>
            <a:r>
              <a:rPr lang="es-ES" sz="2400" dirty="0" smtClean="0">
                <a:latin typeface="Candara" pitchFamily="34" charset="0"/>
              </a:rPr>
              <a:t>en el momento de la jornada escolar que ellos deseen (</a:t>
            </a:r>
            <a:r>
              <a:rPr lang="es-ES" sz="2000" dirty="0" smtClean="0">
                <a:latin typeface="Candara" pitchFamily="34" charset="0"/>
              </a:rPr>
              <a:t>suelen escoger los 5 minutos entre clases</a:t>
            </a:r>
            <a:r>
              <a:rPr lang="es-ES" sz="2400" dirty="0" smtClean="0">
                <a:latin typeface="Candara" pitchFamily="34" charset="0"/>
              </a:rPr>
              <a:t>).  No pedimos perfección en los dibujos. </a:t>
            </a:r>
          </a:p>
          <a:p>
            <a:r>
              <a:rPr lang="es-ES" sz="2400" dirty="0" smtClean="0">
                <a:latin typeface="Candara" pitchFamily="34" charset="0"/>
              </a:rPr>
              <a:t>Veamos algunos ejemplos…</a:t>
            </a:r>
            <a:endParaRPr lang="es-ES" sz="2400" dirty="0">
              <a:latin typeface="Candara" pitchFamily="34" charset="0"/>
            </a:endParaRPr>
          </a:p>
        </p:txBody>
      </p:sp>
      <p:pic>
        <p:nvPicPr>
          <p:cNvPr id="4" name="3 Imagen">
            <a:hlinkClick r:id="rId3" action="ppaction://hlinkpres?slideindex=1&amp;slidetitle="/>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143636" y="5207903"/>
            <a:ext cx="1650097" cy="1650097"/>
          </a:xfrm>
          <a:prstGeom prst="rect">
            <a:avLst/>
          </a:prstGeom>
        </p:spPr>
      </p:pic>
      <p:pic>
        <p:nvPicPr>
          <p:cNvPr id="6" name="5 Imagen"/>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796136" y="5684347"/>
            <a:ext cx="578366" cy="902879"/>
          </a:xfrm>
          <a:prstGeom prst="rect">
            <a:avLst/>
          </a:prstGeom>
        </p:spPr>
      </p:pic>
      <p:pic>
        <p:nvPicPr>
          <p:cNvPr id="5" name="4 Imagen"/>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572396" y="2071678"/>
            <a:ext cx="1372999" cy="1166269"/>
          </a:xfrm>
          <a:prstGeom prst="rect">
            <a:avLst/>
          </a:prstGeom>
        </p:spPr>
      </p:pic>
      <p:sp>
        <p:nvSpPr>
          <p:cNvPr id="10" name="9 CuadroTexto"/>
          <p:cNvSpPr txBox="1"/>
          <p:nvPr/>
        </p:nvSpPr>
        <p:spPr>
          <a:xfrm>
            <a:off x="214282" y="2285992"/>
            <a:ext cx="7215238" cy="1200329"/>
          </a:xfrm>
          <a:prstGeom prst="rect">
            <a:avLst/>
          </a:prstGeom>
          <a:noFill/>
        </p:spPr>
        <p:txBody>
          <a:bodyPr wrap="square" rtlCol="0">
            <a:spAutoFit/>
          </a:bodyPr>
          <a:lstStyle/>
          <a:p>
            <a:pPr marL="342900" indent="-342900">
              <a:spcBef>
                <a:spcPts val="600"/>
              </a:spcBef>
              <a:buFontTx/>
              <a:buChar char="-"/>
            </a:pPr>
            <a:r>
              <a:rPr lang="es-ES" sz="2400" b="1" dirty="0" smtClean="0">
                <a:latin typeface="Candara" pitchFamily="34" charset="0"/>
              </a:rPr>
              <a:t>Observatorio: </a:t>
            </a:r>
            <a:r>
              <a:rPr lang="es-ES" sz="2400" dirty="0" smtClean="0">
                <a:latin typeface="Candara" pitchFamily="34" charset="0"/>
              </a:rPr>
              <a:t>reuniones mensuales para el seguimiento del programa y derivación de casos, si son complejos, al profesorado de Convivencia.</a:t>
            </a:r>
            <a:endParaRPr lang="es-ES" sz="2400" b="1" dirty="0">
              <a:latin typeface="Candara" pitchFamily="34" charset="0"/>
            </a:endParaRPr>
          </a:p>
        </p:txBody>
      </p:sp>
    </p:spTree>
    <p:extLst>
      <p:ext uri="{BB962C8B-B14F-4D97-AF65-F5344CB8AC3E}">
        <p14:creationId xmlns="" xmlns:p14="http://schemas.microsoft.com/office/powerpoint/2010/main" val="36315026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300502"/>
            <a:ext cx="4824536" cy="523220"/>
          </a:xfrm>
          <a:prstGeom prst="rect">
            <a:avLst/>
          </a:prstGeom>
          <a:noFill/>
          <a:effectLst>
            <a:outerShdw blurRad="50800" dist="38100" algn="l" rotWithShape="0">
              <a:prstClr val="black">
                <a:alpha val="40000"/>
              </a:prstClr>
            </a:outerShdw>
          </a:effectLst>
        </p:spPr>
        <p:txBody>
          <a:bodyPr wrap="square" rtlCol="0">
            <a:spAutoFit/>
          </a:bodyPr>
          <a:lstStyle/>
          <a:p>
            <a:r>
              <a:rPr lang="es-ES" sz="2800" b="1" dirty="0" smtClean="0">
                <a:solidFill>
                  <a:schemeClr val="tx1">
                    <a:lumMod val="65000"/>
                    <a:lumOff val="35000"/>
                  </a:schemeClr>
                </a:solidFill>
                <a:latin typeface="Calibri" pitchFamily="34" charset="0"/>
              </a:rPr>
              <a:t>DESCRIPCIONES DE SU CLASE…</a:t>
            </a:r>
            <a:endParaRPr lang="es-ES" sz="2800" b="1" dirty="0">
              <a:solidFill>
                <a:schemeClr val="tx1">
                  <a:lumMod val="65000"/>
                  <a:lumOff val="35000"/>
                </a:schemeClr>
              </a:solidFill>
              <a:latin typeface="Calibri" pitchFamily="34" charset="0"/>
            </a:endParaRPr>
          </a:p>
        </p:txBody>
      </p:sp>
      <p:sp>
        <p:nvSpPr>
          <p:cNvPr id="17" name="16 CuadroTexto"/>
          <p:cNvSpPr txBox="1"/>
          <p:nvPr/>
        </p:nvSpPr>
        <p:spPr>
          <a:xfrm>
            <a:off x="395536" y="1083164"/>
            <a:ext cx="5358866" cy="1938992"/>
          </a:xfrm>
          <a:prstGeom prst="rect">
            <a:avLst/>
          </a:prstGeom>
          <a:noFill/>
          <a:ln>
            <a:solidFill>
              <a:schemeClr val="accent1"/>
            </a:solidFill>
          </a:ln>
        </p:spPr>
        <p:txBody>
          <a:bodyPr wrap="square" rtlCol="0">
            <a:spAutoFit/>
          </a:bodyPr>
          <a:lstStyle/>
          <a:p>
            <a:r>
              <a:rPr lang="es-ES" sz="2400" dirty="0" smtClean="0">
                <a:latin typeface="Forte" pitchFamily="66" charset="0"/>
              </a:rPr>
              <a:t>En nuestra clase hay gente que se queda en la puerta, hay chicas que pintan en la pizarra, hay gente que se queda aislada y no habla, y tres grupos que van a lo suyo…</a:t>
            </a:r>
            <a:endParaRPr lang="es-ES" sz="2400" dirty="0">
              <a:latin typeface="Forte" pitchFamily="66" charset="0"/>
            </a:endParaRPr>
          </a:p>
        </p:txBody>
      </p:sp>
      <p:sp>
        <p:nvSpPr>
          <p:cNvPr id="9" name="8 CuadroTexto"/>
          <p:cNvSpPr txBox="1"/>
          <p:nvPr/>
        </p:nvSpPr>
        <p:spPr>
          <a:xfrm>
            <a:off x="5868144" y="188640"/>
            <a:ext cx="3110006" cy="3477875"/>
          </a:xfrm>
          <a:prstGeom prst="rect">
            <a:avLst/>
          </a:prstGeom>
          <a:noFill/>
          <a:ln>
            <a:solidFill>
              <a:schemeClr val="accent1"/>
            </a:solidFill>
          </a:ln>
        </p:spPr>
        <p:txBody>
          <a:bodyPr wrap="square" rtlCol="0">
            <a:spAutoFit/>
          </a:bodyPr>
          <a:lstStyle/>
          <a:p>
            <a:pPr algn="ctr"/>
            <a:r>
              <a:rPr lang="es-ES" sz="2000" dirty="0" smtClean="0">
                <a:latin typeface="Tempus Sans ITC" pitchFamily="82" charset="0"/>
              </a:rPr>
              <a:t>En nuestra clase hay un grupo</a:t>
            </a:r>
            <a:r>
              <a:rPr lang="es-ES" sz="2000" b="1" dirty="0" smtClean="0">
                <a:latin typeface="Tempus Sans ITC" pitchFamily="82" charset="0"/>
              </a:rPr>
              <a:t> de chicas que siempre </a:t>
            </a:r>
            <a:r>
              <a:rPr lang="es-ES" sz="2000" dirty="0" smtClean="0">
                <a:latin typeface="Tempus Sans ITC" pitchFamily="82" charset="0"/>
              </a:rPr>
              <a:t>van juntas, hay dos chicas que no paran de gritar y bailar, hay cuatro chicos que saltan en el armario de detrás de la puerta, hay uno que está aislado, hay dos chicos que siempre se están peleando…</a:t>
            </a:r>
            <a:endParaRPr lang="es-ES" sz="2000" dirty="0">
              <a:latin typeface="Tempus Sans ITC" pitchFamily="82" charset="0"/>
            </a:endParaRPr>
          </a:p>
        </p:txBody>
      </p:sp>
      <p:sp>
        <p:nvSpPr>
          <p:cNvPr id="10" name="9 CuadroTexto"/>
          <p:cNvSpPr txBox="1"/>
          <p:nvPr/>
        </p:nvSpPr>
        <p:spPr>
          <a:xfrm>
            <a:off x="285720" y="3214686"/>
            <a:ext cx="5636638" cy="1015663"/>
          </a:xfrm>
          <a:prstGeom prst="rect">
            <a:avLst/>
          </a:prstGeom>
          <a:noFill/>
          <a:ln>
            <a:solidFill>
              <a:schemeClr val="accent1"/>
            </a:solidFill>
          </a:ln>
        </p:spPr>
        <p:txBody>
          <a:bodyPr wrap="square" rtlCol="0">
            <a:spAutoFit/>
          </a:bodyPr>
          <a:lstStyle/>
          <a:p>
            <a:pPr algn="ctr"/>
            <a:r>
              <a:rPr lang="es-ES" sz="2000" dirty="0" smtClean="0">
                <a:latin typeface="Kristen ITC" pitchFamily="66" charset="0"/>
              </a:rPr>
              <a:t>En nuestra clase hay menos conflictos pero se siguen metiendo con el mismo chico, hay repetidores, que siguen molestando… </a:t>
            </a:r>
            <a:endParaRPr lang="es-ES" sz="2000" dirty="0">
              <a:latin typeface="Kristen ITC" pitchFamily="66" charset="0"/>
            </a:endParaRPr>
          </a:p>
        </p:txBody>
      </p:sp>
      <p:sp>
        <p:nvSpPr>
          <p:cNvPr id="11" name="10 CuadroTexto"/>
          <p:cNvSpPr txBox="1"/>
          <p:nvPr/>
        </p:nvSpPr>
        <p:spPr>
          <a:xfrm>
            <a:off x="221246" y="4437112"/>
            <a:ext cx="8724793" cy="2015936"/>
          </a:xfrm>
          <a:prstGeom prst="rect">
            <a:avLst/>
          </a:prstGeom>
          <a:noFill/>
          <a:ln>
            <a:solidFill>
              <a:schemeClr val="accent1"/>
            </a:solidFill>
          </a:ln>
        </p:spPr>
        <p:txBody>
          <a:bodyPr wrap="square" rtlCol="0">
            <a:spAutoFit/>
          </a:bodyPr>
          <a:lstStyle/>
          <a:p>
            <a:r>
              <a:rPr lang="es-ES" sz="2500" b="1" dirty="0" smtClean="0">
                <a:latin typeface="Bradley Hand ITC" pitchFamily="66" charset="0"/>
              </a:rPr>
              <a:t>En nuestra clase hay dos chicas en la puerta viendo quien pasa por el pasillo. Hay tres grupos, uno el de las chicas que pasan los 5 minutos hablando, otro el de los chicos rebeldes que no paran de gritar y gastar bromas, y por último el de los chicos más callados y tímidos.  Hay una chica marginada y sentada. </a:t>
            </a:r>
            <a:endParaRPr lang="es-ES" sz="2500" b="1" dirty="0">
              <a:latin typeface="Bradley Hand ITC" pitchFamily="66" charset="0"/>
            </a:endParaRPr>
          </a:p>
        </p:txBody>
      </p:sp>
      <p:pic>
        <p:nvPicPr>
          <p:cNvPr id="5" name="4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7503" y="41059"/>
            <a:ext cx="1042105" cy="1042105"/>
          </a:xfrm>
          <a:prstGeom prst="rect">
            <a:avLst/>
          </a:prstGeom>
        </p:spPr>
      </p:pic>
    </p:spTree>
    <p:extLst>
      <p:ext uri="{BB962C8B-B14F-4D97-AF65-F5344CB8AC3E}">
        <p14:creationId xmlns="" xmlns:p14="http://schemas.microsoft.com/office/powerpoint/2010/main" val="30797321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ticario">
  <a:themeElements>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Boticario">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864</TotalTime>
  <Words>1207</Words>
  <Application>Microsoft Office PowerPoint</Application>
  <PresentationFormat>Presentación en pantalla (4:3)</PresentationFormat>
  <Paragraphs>97</Paragraphs>
  <Slides>18</Slides>
  <Notes>3</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Boticario</vt:lpstr>
      <vt:lpstr>Apuntes de convivencia</vt:lpstr>
      <vt:lpstr> programas de convivencia en el Ies luis buñuel</vt:lpstr>
      <vt:lpstr> programas de AYUDA ENTRE IGUALES</vt:lpstr>
      <vt:lpstr>Diapositiva 4</vt:lpstr>
      <vt:lpstr>Diapositiva 5</vt:lpstr>
      <vt:lpstr>Diapositiva 6</vt:lpstr>
      <vt:lpstr>Diapositiva 7</vt:lpstr>
      <vt:lpstr>Diapositiva 8</vt:lpstr>
      <vt:lpstr>Diapositiva 9</vt:lpstr>
      <vt:lpstr>Diapositiva 10</vt:lpstr>
      <vt:lpstr>Diapositiva 11</vt:lpstr>
      <vt:lpstr>Diapositiva 12</vt:lpstr>
      <vt:lpstr> programa ALUMNO MAYOR</vt:lpstr>
      <vt:lpstr> programa ALUMNO MAYOR</vt:lpstr>
      <vt:lpstr> programa ALUMNO MAYOR</vt:lpstr>
      <vt:lpstr> programa ALUMNO MAYOR</vt:lpstr>
      <vt:lpstr> LA RED DEL BUÑUEL</vt:lpstr>
      <vt:lpstr>IES LUIS BUÑUEL (ZARAGOZA)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GESTIÓN DE CALIDAD</dc:title>
  <dc:creator>carmenporta@outlook.es</dc:creator>
  <cp:lastModifiedBy>FABIAN PUERTO BARES</cp:lastModifiedBy>
  <cp:revision>86</cp:revision>
  <dcterms:created xsi:type="dcterms:W3CDTF">2016-04-15T13:05:04Z</dcterms:created>
  <dcterms:modified xsi:type="dcterms:W3CDTF">2016-11-17T20:35:49Z</dcterms:modified>
</cp:coreProperties>
</file>